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handoutMasterIdLst>
    <p:handoutMasterId r:id="rId24"/>
  </p:handoutMasterIdLst>
  <p:sldIdLst>
    <p:sldId id="278" r:id="rId2"/>
    <p:sldId id="279" r:id="rId3"/>
    <p:sldId id="280" r:id="rId4"/>
    <p:sldId id="256" r:id="rId5"/>
    <p:sldId id="257" r:id="rId6"/>
    <p:sldId id="258" r:id="rId7"/>
    <p:sldId id="259" r:id="rId8"/>
    <p:sldId id="262" r:id="rId9"/>
    <p:sldId id="271" r:id="rId10"/>
    <p:sldId id="270" r:id="rId11"/>
    <p:sldId id="272" r:id="rId12"/>
    <p:sldId id="260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3" r:id="rId21"/>
    <p:sldId id="274" r:id="rId22"/>
    <p:sldId id="276" r:id="rId23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Средний стиль 2 - акцент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62" autoAdjust="0"/>
    <p:restoredTop sz="94660"/>
  </p:normalViewPr>
  <p:slideViewPr>
    <p:cSldViewPr>
      <p:cViewPr>
        <p:scale>
          <a:sx n="57" d="100"/>
          <a:sy n="57" d="100"/>
        </p:scale>
        <p:origin x="-1740" y="-44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6" d="100"/>
          <a:sy n="56" d="100"/>
        </p:scale>
        <p:origin x="-2874" y="-84"/>
      </p:cViewPr>
      <p:guideLst>
        <p:guide orient="horz" pos="2880"/>
        <p:guide pos="2160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084F6A-92D4-498F-A8A8-F97134567D92}" type="datetimeFigureOut">
              <a:rPr lang="ru-RU" smtClean="0"/>
              <a:pPr/>
              <a:t>11.09.2019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4F267D-7A27-48F4-B9BB-4B5BA358F1E5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227696301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3866920"/>
            <a:ext cx="9144000" cy="2991080"/>
          </a:xfrm>
          <a:prstGeom prst="rect">
            <a:avLst/>
          </a:prstGeom>
          <a:gradFill>
            <a:gsLst>
              <a:gs pos="0">
                <a:schemeClr val="bg1">
                  <a:alpha val="91000"/>
                </a:schemeClr>
              </a:gs>
              <a:gs pos="37000">
                <a:schemeClr val="bg1">
                  <a:alpha val="76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0" y="0"/>
            <a:ext cx="9144000" cy="386692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89000"/>
                </a:schemeClr>
              </a:gs>
              <a:gs pos="48000">
                <a:schemeClr val="bg1">
                  <a:alpha val="62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0" y="2652311"/>
            <a:ext cx="9144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0" y="1600200"/>
            <a:ext cx="9144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73795" y="5052545"/>
            <a:ext cx="5637010" cy="882119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1AD88-2802-4CDB-975A-B5D839F48B7A}" type="datetimeFigureOut">
              <a:rPr lang="ru-RU" smtClean="0"/>
              <a:pPr/>
              <a:t>11.09.2019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12484-56F5-48C2-BC82-784000897CDF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7581" y="3132290"/>
            <a:ext cx="7175351" cy="1793167"/>
          </a:xfrm>
          <a:effectLst/>
        </p:spPr>
        <p:txBody>
          <a:bodyPr>
            <a:noAutofit/>
          </a:bodyPr>
          <a:lstStyle>
            <a:lvl1pPr marL="640080" indent="-457200" algn="l">
              <a:defRPr sz="54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05000" y="731519"/>
            <a:ext cx="6400800" cy="3474720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1AD88-2802-4CDB-975A-B5D839F48B7A}" type="datetimeFigureOut">
              <a:rPr lang="ru-RU" smtClean="0"/>
              <a:pPr/>
              <a:t>11.09.2019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12484-56F5-48C2-BC82-784000897CDF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53758" y="376517"/>
            <a:ext cx="2057400" cy="5238339"/>
          </a:xfrm>
          <a:effectLst/>
        </p:spPr>
        <p:txBody>
          <a:bodyPr vert="eaVert"/>
          <a:lstStyle>
            <a:lvl1pPr algn="l">
              <a:defRPr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324113" y="731519"/>
            <a:ext cx="4829287" cy="4894729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1AD88-2802-4CDB-975A-B5D839F48B7A}" type="datetimeFigureOut">
              <a:rPr lang="ru-RU" smtClean="0"/>
              <a:pPr/>
              <a:t>11.09.2019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12484-56F5-48C2-BC82-784000897CDF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1AD88-2802-4CDB-975A-B5D839F48B7A}" type="datetimeFigureOut">
              <a:rPr lang="ru-RU" smtClean="0"/>
              <a:pPr/>
              <a:t>11.09.2019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12484-56F5-48C2-BC82-784000897CDF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>
          <a:xfrm>
            <a:off x="1143000" y="731520"/>
            <a:ext cx="6400800" cy="347472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866920"/>
            <a:ext cx="9144000" cy="2991080"/>
          </a:xfrm>
          <a:prstGeom prst="rect">
            <a:avLst/>
          </a:prstGeom>
          <a:gradFill>
            <a:gsLst>
              <a:gs pos="0">
                <a:schemeClr val="bg1">
                  <a:alpha val="92000"/>
                </a:schemeClr>
              </a:gs>
              <a:gs pos="37000">
                <a:schemeClr val="bg1">
                  <a:alpha val="77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9144000" cy="386692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90000"/>
                </a:schemeClr>
              </a:gs>
              <a:gs pos="48000">
                <a:schemeClr val="bg1">
                  <a:alpha val="63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2652311"/>
            <a:ext cx="9144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0" y="1600200"/>
            <a:ext cx="9144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3195" y="2172648"/>
            <a:ext cx="5966666" cy="2423346"/>
          </a:xfrm>
          <a:effectLst/>
        </p:spPr>
        <p:txBody>
          <a:bodyPr anchor="b"/>
          <a:lstStyle>
            <a:lvl1pPr algn="r">
              <a:defRPr sz="4600" b="1" cap="none" baseline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22438" y="4607511"/>
            <a:ext cx="5970494" cy="835460"/>
          </a:xfrm>
        </p:spPr>
        <p:txBody>
          <a:bodyPr anchor="t"/>
          <a:lstStyle>
            <a:lvl1pPr marL="0" indent="0" algn="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1AD88-2802-4CDB-975A-B5D839F48B7A}" type="datetimeFigureOut">
              <a:rPr lang="ru-RU" smtClean="0"/>
              <a:pPr/>
              <a:t>11.09.2019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12484-56F5-48C2-BC82-784000897CDF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1AD88-2802-4CDB-975A-B5D839F48B7A}" type="datetimeFigureOut">
              <a:rPr lang="ru-RU" smtClean="0"/>
              <a:pPr/>
              <a:t>11.09.2019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12484-56F5-48C2-BC82-784000897CDF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1142999" y="731519"/>
            <a:ext cx="3346704" cy="347472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731520"/>
            <a:ext cx="3346704" cy="347472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731520"/>
            <a:ext cx="3346704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lang="en-US" sz="2400" b="1" i="0" kern="1200" dirty="0" smtClean="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6447" y="1400327"/>
            <a:ext cx="3346704" cy="2743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7302" y="731520"/>
            <a:ext cx="3346704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lang="en-US" sz="2400" b="1" i="0" kern="1200" dirty="0" smtClean="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ctr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None/>
            </a:pPr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399032"/>
            <a:ext cx="3346704" cy="2743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1AD88-2802-4CDB-975A-B5D839F48B7A}" type="datetimeFigureOut">
              <a:rPr lang="ru-RU" smtClean="0"/>
              <a:pPr/>
              <a:t>11.09.2019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12484-56F5-48C2-BC82-784000897CDF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1AD88-2802-4CDB-975A-B5D839F48B7A}" type="datetimeFigureOut">
              <a:rPr lang="ru-RU" smtClean="0"/>
              <a:pPr/>
              <a:t>11.09.2019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12484-56F5-48C2-BC82-784000897CDF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1AD88-2802-4CDB-975A-B5D839F48B7A}" type="datetimeFigureOut">
              <a:rPr lang="ru-RU" smtClean="0"/>
              <a:pPr/>
              <a:t>11.09.2019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12484-56F5-48C2-BC82-784000897CDF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095" y="2209800"/>
            <a:ext cx="3636085" cy="1258493"/>
          </a:xfrm>
          <a:effectLst/>
        </p:spPr>
        <p:txBody>
          <a:bodyPr anchor="b">
            <a:noAutofit/>
          </a:bodyPr>
          <a:lstStyle>
            <a:lvl1pPr marL="228600" indent="-228600" algn="l">
              <a:defRPr sz="2800" b="1">
                <a:effectLst/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93515" y="731520"/>
            <a:ext cx="4017085" cy="4894730"/>
          </a:xfrm>
        </p:spPr>
        <p:txBody>
          <a:bodyPr anchor="ctr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5765" y="3497802"/>
            <a:ext cx="3388660" cy="213951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1AD88-2802-4CDB-975A-B5D839F48B7A}" type="datetimeFigureOut">
              <a:rPr lang="ru-RU" smtClean="0"/>
              <a:pPr/>
              <a:t>11.09.2019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12484-56F5-48C2-BC82-784000897CDF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3866920"/>
            <a:ext cx="9144000" cy="2991080"/>
          </a:xfrm>
          <a:prstGeom prst="rect">
            <a:avLst/>
          </a:prstGeom>
          <a:gradFill>
            <a:gsLst>
              <a:gs pos="0">
                <a:schemeClr val="bg1">
                  <a:alpha val="92000"/>
                </a:schemeClr>
              </a:gs>
              <a:gs pos="37000">
                <a:schemeClr val="bg1">
                  <a:alpha val="77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9144000" cy="386692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90000"/>
                </a:schemeClr>
              </a:gs>
              <a:gs pos="48000">
                <a:schemeClr val="bg1">
                  <a:alpha val="63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0" y="2652311"/>
            <a:ext cx="9144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0" y="1600200"/>
            <a:ext cx="9144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475175" y="1143000"/>
            <a:ext cx="4114800" cy="3127806"/>
          </a:xfrm>
          <a:prstGeom prst="roundRect">
            <a:avLst>
              <a:gd name="adj" fmla="val 4230"/>
            </a:avLst>
          </a:prstGeom>
          <a:solidFill>
            <a:schemeClr val="bg2">
              <a:lumMod val="90000"/>
            </a:schemeClr>
          </a:solidFill>
          <a:effectLst>
            <a:reflection blurRad="4350" stA="23000" endA="300" endPos="28000" dir="5400000" sy="-100000" algn="bl" rotWithShape="0"/>
          </a:effectLst>
          <a:scene3d>
            <a:camera prst="perspectiveContrastingLeftFacing" fov="1800000">
              <a:rot lat="300000" lon="2100000" rev="0"/>
            </a:camera>
            <a:lightRig rig="balanced" dir="t"/>
          </a:scene3d>
          <a:sp3d>
            <a:bevelT w="50800" h="50800"/>
          </a:sp3d>
        </p:spPr>
        <p:txBody>
          <a:bodyPr>
            <a:normAutofit/>
            <a:flatTx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77887" y="1010486"/>
            <a:ext cx="3694114" cy="2163020"/>
          </a:xfrm>
        </p:spPr>
        <p:txBody>
          <a:bodyPr anchor="b"/>
          <a:lstStyle>
            <a:lvl1pPr marL="182880" indent="-182880">
              <a:buFont typeface="Georgia" pitchFamily="18" charset="0"/>
              <a:buChar char="*"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1AD88-2802-4CDB-975A-B5D839F48B7A}" type="datetimeFigureOut">
              <a:rPr lang="ru-RU" smtClean="0"/>
              <a:pPr/>
              <a:t>11.09.2019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12484-56F5-48C2-BC82-784000897CDF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7268" y="4464421"/>
            <a:ext cx="6383538" cy="1143000"/>
          </a:xfrm>
        </p:spPr>
        <p:txBody>
          <a:bodyPr anchor="b">
            <a:noAutofit/>
          </a:bodyPr>
          <a:lstStyle>
            <a:lvl1pPr algn="l">
              <a:defRPr sz="4600" b="1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105400"/>
            <a:ext cx="9144000" cy="1752600"/>
          </a:xfrm>
          <a:prstGeom prst="rect">
            <a:avLst/>
          </a:prstGeom>
          <a:gradFill>
            <a:gsLst>
              <a:gs pos="0">
                <a:schemeClr val="bg1">
                  <a:alpha val="91000"/>
                </a:schemeClr>
              </a:gs>
              <a:gs pos="37000">
                <a:schemeClr val="bg1">
                  <a:alpha val="76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9144000" cy="51054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89000"/>
                </a:schemeClr>
              </a:gs>
              <a:gs pos="48000">
                <a:schemeClr val="bg1">
                  <a:alpha val="62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3768304"/>
            <a:ext cx="9144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0" y="1600200"/>
            <a:ext cx="9144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6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93289" y="4372168"/>
            <a:ext cx="6512511" cy="1143000"/>
          </a:xfrm>
          <a:prstGeom prst="rect">
            <a:avLst/>
          </a:prstGeom>
          <a:effectLst/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732260"/>
            <a:ext cx="6400800" cy="34747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172200" y="6172200"/>
            <a:ext cx="2514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DA1AD88-2802-4CDB-975A-B5D839F48B7A}" type="datetimeFigureOut">
              <a:rPr lang="ru-RU" smtClean="0"/>
              <a:pPr/>
              <a:t>11.09.2019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199" y="6172200"/>
            <a:ext cx="33528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810000" y="6172200"/>
            <a:ext cx="1828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07512484-56F5-48C2-BC82-784000897CDF}" type="slidenum">
              <a:rPr lang="ru-RU" smtClean="0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id="1" dur="indefinite" restart="never" nodeType="tmRoot"/>
      </p:par>
    </p:tnLst>
  </p:timing>
  <p:txStyles>
    <p:titleStyle>
      <a:lvl1pPr marL="320040" indent="-320040" algn="r" defTabSz="914400" rtl="0" eaLnBrk="1" latinLnBrk="0" hangingPunct="1">
        <a:spcBef>
          <a:spcPct val="0"/>
        </a:spcBef>
        <a:buClr>
          <a:schemeClr val="accent6">
            <a:lumMod val="75000"/>
          </a:schemeClr>
        </a:buClr>
        <a:buSzPct val="128000"/>
        <a:buFont typeface="Georgia" pitchFamily="18" charset="0"/>
        <a:buChar char="*"/>
        <a:defRPr sz="4600" b="1" i="0" kern="1200">
          <a:gradFill>
            <a:gsLst>
              <a:gs pos="0">
                <a:schemeClr val="tx1"/>
              </a:gs>
              <a:gs pos="40000">
                <a:schemeClr val="tx1">
                  <a:lumMod val="75000"/>
                  <a:lumOff val="25000"/>
                </a:schemeClr>
              </a:gs>
              <a:gs pos="100000">
                <a:schemeClr val="tx2">
                  <a:alpha val="65000"/>
                </a:schemeClr>
              </a:gs>
            </a:gsLst>
            <a:lin ang="5400000" scaled="0"/>
          </a:gradFill>
          <a:effectLst>
            <a:reflection blurRad="6350" stA="55000" endA="300" endPos="45500" dir="5400000" sy="-100000" algn="bl" rotWithShape="0"/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2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864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2296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9728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89888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664208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96596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28600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587752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eg"/><Relationship Id="rId3" Type="http://schemas.openxmlformats.org/officeDocument/2006/relationships/image" Target="../media/image26.jpeg"/><Relationship Id="rId7" Type="http://schemas.openxmlformats.org/officeDocument/2006/relationships/image" Target="../media/image30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gif"/><Relationship Id="rId5" Type="http://schemas.openxmlformats.org/officeDocument/2006/relationships/image" Target="../media/image28.gif"/><Relationship Id="rId4" Type="http://schemas.openxmlformats.org/officeDocument/2006/relationships/image" Target="../media/image27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jpeg"/><Relationship Id="rId5" Type="http://schemas.openxmlformats.org/officeDocument/2006/relationships/image" Target="../media/image35.jpeg"/><Relationship Id="rId4" Type="http://schemas.openxmlformats.org/officeDocument/2006/relationships/image" Target="../media/image34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jpeg"/><Relationship Id="rId4" Type="http://schemas.openxmlformats.org/officeDocument/2006/relationships/image" Target="../media/image39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wmf"/><Relationship Id="rId5" Type="http://schemas.openxmlformats.org/officeDocument/2006/relationships/image" Target="../media/image5.wmf"/><Relationship Id="rId4" Type="http://schemas.openxmlformats.org/officeDocument/2006/relationships/image" Target="../media/image4.w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13" Type="http://schemas.openxmlformats.org/officeDocument/2006/relationships/image" Target="../media/image22.jpeg"/><Relationship Id="rId3" Type="http://schemas.openxmlformats.org/officeDocument/2006/relationships/image" Target="../media/image12.jpeg"/><Relationship Id="rId7" Type="http://schemas.openxmlformats.org/officeDocument/2006/relationships/image" Target="../media/image16.jpeg"/><Relationship Id="rId12" Type="http://schemas.openxmlformats.org/officeDocument/2006/relationships/image" Target="../media/image21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11" Type="http://schemas.openxmlformats.org/officeDocument/2006/relationships/image" Target="../media/image20.jpeg"/><Relationship Id="rId5" Type="http://schemas.openxmlformats.org/officeDocument/2006/relationships/image" Target="../media/image14.png"/><Relationship Id="rId10" Type="http://schemas.openxmlformats.org/officeDocument/2006/relationships/image" Target="../media/image19.jpeg"/><Relationship Id="rId4" Type="http://schemas.openxmlformats.org/officeDocument/2006/relationships/image" Target="../media/image13.jpeg"/><Relationship Id="rId9" Type="http://schemas.openxmlformats.org/officeDocument/2006/relationships/image" Target="../media/image1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0" y="1357298"/>
            <a:ext cx="8928992" cy="2016224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ky-KG" sz="8000" b="1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Информатика</a:t>
            </a:r>
            <a:endParaRPr lang="ru-RU" sz="8000" b="1" dirty="0">
              <a:solidFill>
                <a:srgbClr val="7030A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1214414" y="3429000"/>
            <a:ext cx="7000924" cy="18573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y-KG" sz="8800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7-класс</a:t>
            </a:r>
            <a:endParaRPr lang="ru-RU" sz="8800" dirty="0">
              <a:solidFill>
                <a:srgbClr val="7030A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406235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71538" y="1357298"/>
            <a:ext cx="3312368" cy="1224136"/>
          </a:xfrm>
          <a:ln>
            <a:solidFill>
              <a:schemeClr val="accent4">
                <a:lumMod val="50000"/>
              </a:schemeClr>
            </a:solidFill>
          </a:ln>
        </p:spPr>
        <p:txBody>
          <a:bodyPr/>
          <a:lstStyle/>
          <a:p>
            <a:pPr algn="ctr"/>
            <a:r>
              <a:rPr lang="ky-KG" sz="2400" dirty="0" smtClean="0">
                <a:solidFill>
                  <a:schemeClr val="accent3">
                    <a:lumMod val="50000"/>
                  </a:schemeClr>
                </a:solidFill>
                <a:latin typeface="2003_Oktom_TimesXP" pitchFamily="18" charset="0"/>
                <a:cs typeface="2003_Oktom_TimesXP" pitchFamily="18" charset="0"/>
              </a:rPr>
              <a:t>Биологиялык информиациялык каналдар</a:t>
            </a:r>
            <a:endParaRPr lang="ru-RU" sz="2400" dirty="0">
              <a:solidFill>
                <a:schemeClr val="accent3">
                  <a:lumMod val="50000"/>
                </a:schemeClr>
              </a:solidFill>
              <a:latin typeface="2003_Oktom_TimesXP" pitchFamily="18" charset="0"/>
              <a:cs typeface="2003_Oktom_TimesXP" pitchFamily="18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1214414" y="2714620"/>
            <a:ext cx="3096344" cy="3672408"/>
          </a:xfrm>
          <a:ln>
            <a:solidFill>
              <a:srgbClr val="002060"/>
            </a:solidFill>
          </a:ln>
        </p:spPr>
        <p:txBody>
          <a:bodyPr>
            <a:noAutofit/>
          </a:bodyPr>
          <a:lstStyle/>
          <a:p>
            <a:r>
              <a:rPr lang="ky-KG" sz="2800" b="1" dirty="0" smtClean="0">
                <a:solidFill>
                  <a:srgbClr val="FF0000"/>
                </a:solidFill>
                <a:latin typeface="2003_Oktom_TimesXP" pitchFamily="18" charset="0"/>
                <a:cs typeface="2003_Oktom_TimesXP" pitchFamily="18" charset="0"/>
              </a:rPr>
              <a:t>Адамдын сезүү органдары</a:t>
            </a:r>
          </a:p>
          <a:p>
            <a:r>
              <a:rPr lang="ky-KG" sz="2800" b="1" dirty="0" smtClean="0">
                <a:solidFill>
                  <a:srgbClr val="FF0000"/>
                </a:solidFill>
                <a:latin typeface="2003_Oktom_TimesXP" pitchFamily="18" charset="0"/>
                <a:cs typeface="2003_Oktom_TimesXP" pitchFamily="18" charset="0"/>
              </a:rPr>
              <a:t>Көз</a:t>
            </a:r>
          </a:p>
          <a:p>
            <a:r>
              <a:rPr lang="ky-KG" sz="2800" b="1" dirty="0" smtClean="0">
                <a:solidFill>
                  <a:srgbClr val="FF0000"/>
                </a:solidFill>
                <a:latin typeface="2003_Oktom_TimesXP" pitchFamily="18" charset="0"/>
                <a:cs typeface="2003_Oktom_TimesXP" pitchFamily="18" charset="0"/>
              </a:rPr>
              <a:t>кулак</a:t>
            </a:r>
          </a:p>
          <a:p>
            <a:r>
              <a:rPr lang="ky-KG" sz="2800" b="1" dirty="0" smtClean="0">
                <a:solidFill>
                  <a:srgbClr val="FF0000"/>
                </a:solidFill>
                <a:latin typeface="2003_Oktom_TimesXP" pitchFamily="18" charset="0"/>
                <a:cs typeface="2003_Oktom_TimesXP" pitchFamily="18" charset="0"/>
              </a:rPr>
              <a:t>Мурун</a:t>
            </a:r>
          </a:p>
          <a:p>
            <a:r>
              <a:rPr lang="ky-KG" sz="2800" b="1" dirty="0" smtClean="0">
                <a:solidFill>
                  <a:srgbClr val="FF0000"/>
                </a:solidFill>
                <a:latin typeface="2003_Oktom_TimesXP" pitchFamily="18" charset="0"/>
                <a:cs typeface="2003_Oktom_TimesXP" pitchFamily="18" charset="0"/>
              </a:rPr>
              <a:t>Даам сезүү</a:t>
            </a:r>
          </a:p>
          <a:p>
            <a:r>
              <a:rPr lang="ky-KG" sz="2800" b="1" dirty="0" smtClean="0">
                <a:solidFill>
                  <a:srgbClr val="FF0000"/>
                </a:solidFill>
                <a:latin typeface="2003_Oktom_TimesXP" pitchFamily="18" charset="0"/>
                <a:cs typeface="2003_Oktom_TimesXP" pitchFamily="18" charset="0"/>
              </a:rPr>
              <a:t>туюм</a:t>
            </a:r>
          </a:p>
        </p:txBody>
      </p:sp>
      <p:sp>
        <p:nvSpPr>
          <p:cNvPr id="4" name="Заголовок 1"/>
          <p:cNvSpPr txBox="1">
            <a:spLocks/>
          </p:cNvSpPr>
          <p:nvPr/>
        </p:nvSpPr>
        <p:spPr>
          <a:xfrm>
            <a:off x="5000628" y="1357298"/>
            <a:ext cx="3282767" cy="1304528"/>
          </a:xfrm>
          <a:prstGeom prst="rect">
            <a:avLst/>
          </a:prstGeom>
          <a:ln>
            <a:solidFill>
              <a:srgbClr val="7030A0"/>
            </a:solidFill>
          </a:ln>
          <a:effectLst/>
        </p:spPr>
        <p:txBody>
          <a:bodyPr vert="horz" lIns="91440" tIns="45720" rIns="91440" bIns="45720" rtlCol="0" anchor="t" anchorCtr="0">
            <a:noAutofit/>
          </a:bodyPr>
          <a:lstStyle>
            <a:lvl1pPr marL="320040" indent="-320040" algn="r" defTabSz="914400" rtl="0" eaLnBrk="1" latinLnBrk="0" hangingPunct="1">
              <a:spcBef>
                <a:spcPct val="0"/>
              </a:spcBef>
              <a:buClr>
                <a:schemeClr val="accent6">
                  <a:lumMod val="75000"/>
                </a:schemeClr>
              </a:buClr>
              <a:buSzPct val="128000"/>
              <a:buFont typeface="Georgia" pitchFamily="18" charset="0"/>
              <a:buChar char="*"/>
              <a:defRPr sz="4600" b="1" i="0" kern="120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>
                  <a:reflection blurRad="6350" stA="55000" endA="300" endPos="455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ky-KG" sz="2400" dirty="0" smtClean="0">
                <a:solidFill>
                  <a:schemeClr val="accent5">
                    <a:lumMod val="50000"/>
                  </a:schemeClr>
                </a:solidFill>
                <a:latin typeface="2003_Oktom_TimesXP" pitchFamily="18" charset="0"/>
                <a:cs typeface="2003_Oktom_TimesXP" pitchFamily="18" charset="0"/>
              </a:rPr>
              <a:t>Техникалык информиациялык каналдар</a:t>
            </a:r>
            <a:endParaRPr lang="ru-RU" sz="2400" dirty="0">
              <a:solidFill>
                <a:schemeClr val="accent5">
                  <a:lumMod val="50000"/>
                </a:schemeClr>
              </a:solidFill>
              <a:latin typeface="2003_Oktom_TimesXP" pitchFamily="18" charset="0"/>
              <a:cs typeface="2003_Oktom_TimesXP" pitchFamily="18" charset="0"/>
            </a:endParaRPr>
          </a:p>
        </p:txBody>
      </p:sp>
      <p:sp>
        <p:nvSpPr>
          <p:cNvPr id="5" name="Объект 2"/>
          <p:cNvSpPr txBox="1">
            <a:spLocks/>
          </p:cNvSpPr>
          <p:nvPr/>
        </p:nvSpPr>
        <p:spPr>
          <a:xfrm>
            <a:off x="5214942" y="2786058"/>
            <a:ext cx="2952328" cy="3096344"/>
          </a:xfrm>
          <a:prstGeom prst="rect">
            <a:avLst/>
          </a:prstGeom>
          <a:ln>
            <a:solidFill>
              <a:srgbClr val="002060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864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2296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9728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89888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64208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6596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8600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87752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800" b="1" dirty="0" smtClean="0">
                <a:solidFill>
                  <a:srgbClr val="00B0F0"/>
                </a:solidFill>
                <a:latin typeface="2003_Oktom_TimesXP" pitchFamily="18" charset="0"/>
                <a:cs typeface="2003_Oktom_TimesXP" pitchFamily="18" charset="0"/>
              </a:rPr>
              <a:t>Телефон</a:t>
            </a:r>
          </a:p>
          <a:p>
            <a:r>
              <a:rPr lang="ru-RU" sz="2800" b="1" dirty="0" smtClean="0">
                <a:solidFill>
                  <a:srgbClr val="00B0F0"/>
                </a:solidFill>
                <a:latin typeface="2003_Oktom_TimesXP" pitchFamily="18" charset="0"/>
                <a:cs typeface="2003_Oktom_TimesXP" pitchFamily="18" charset="0"/>
              </a:rPr>
              <a:t> радио</a:t>
            </a:r>
          </a:p>
          <a:p>
            <a:r>
              <a:rPr lang="ru-RU" sz="2800" b="1" dirty="0" smtClean="0">
                <a:solidFill>
                  <a:srgbClr val="00B0F0"/>
                </a:solidFill>
                <a:latin typeface="2003_Oktom_TimesXP" pitchFamily="18" charset="0"/>
                <a:cs typeface="2003_Oktom_TimesXP" pitchFamily="18" charset="0"/>
              </a:rPr>
              <a:t> телевидение</a:t>
            </a:r>
          </a:p>
          <a:p>
            <a:r>
              <a:rPr lang="ru-RU" sz="2800" b="1" dirty="0" smtClean="0">
                <a:solidFill>
                  <a:srgbClr val="00B0F0"/>
                </a:solidFill>
                <a:latin typeface="2003_Oktom_TimesXP" pitchFamily="18" charset="0"/>
                <a:cs typeface="2003_Oktom_TimesXP" pitchFamily="18" charset="0"/>
              </a:rPr>
              <a:t> компьютер</a:t>
            </a:r>
            <a:endParaRPr lang="ky-KG" sz="2800" b="1" dirty="0" smtClean="0">
              <a:solidFill>
                <a:srgbClr val="00B0F0"/>
              </a:solidFill>
              <a:latin typeface="2003_Oktom_TimesXP" pitchFamily="18" charset="0"/>
              <a:cs typeface="2003_Oktom_TimesXP" pitchFamily="18" charset="0"/>
            </a:endParaRPr>
          </a:p>
        </p:txBody>
      </p:sp>
      <p:sp>
        <p:nvSpPr>
          <p:cNvPr id="6" name="Заголовок 1"/>
          <p:cNvSpPr txBox="1">
            <a:spLocks/>
          </p:cNvSpPr>
          <p:nvPr/>
        </p:nvSpPr>
        <p:spPr>
          <a:xfrm>
            <a:off x="857224" y="357166"/>
            <a:ext cx="7467615" cy="652264"/>
          </a:xfrm>
          <a:prstGeom prst="rect">
            <a:avLst/>
          </a:prstGeom>
          <a:ln>
            <a:solidFill>
              <a:srgbClr val="7030A0"/>
            </a:solidFill>
          </a:ln>
          <a:effectLst/>
        </p:spPr>
        <p:txBody>
          <a:bodyPr vert="horz" lIns="91440" tIns="45720" rIns="91440" bIns="45720" rtlCol="0" anchor="t" anchorCtr="0">
            <a:noAutofit/>
          </a:bodyPr>
          <a:lstStyle>
            <a:lvl1pPr marL="320040" indent="-320040" algn="r" defTabSz="914400" rtl="0" eaLnBrk="1" latinLnBrk="0" hangingPunct="1">
              <a:spcBef>
                <a:spcPct val="0"/>
              </a:spcBef>
              <a:buClr>
                <a:schemeClr val="accent6">
                  <a:lumMod val="75000"/>
                </a:schemeClr>
              </a:buClr>
              <a:buSzPct val="128000"/>
              <a:buFont typeface="Georgia" pitchFamily="18" charset="0"/>
              <a:buChar char="*"/>
              <a:defRPr sz="4600" b="1" i="0" kern="120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>
                  <a:reflection blurRad="6350" stA="55000" endA="300" endPos="455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ky-KG" sz="2400" dirty="0" smtClean="0">
                <a:solidFill>
                  <a:schemeClr val="accent5">
                    <a:lumMod val="50000"/>
                  </a:schemeClr>
                </a:solidFill>
                <a:latin typeface="2003_Oktom_TimesXP" pitchFamily="18" charset="0"/>
                <a:cs typeface="2003_Oktom_TimesXP" pitchFamily="18" charset="0"/>
              </a:rPr>
              <a:t>Информация каналы</a:t>
            </a:r>
            <a:endParaRPr lang="ru-RU" sz="2400" dirty="0">
              <a:solidFill>
                <a:schemeClr val="accent5">
                  <a:lumMod val="50000"/>
                </a:schemeClr>
              </a:solidFill>
              <a:latin typeface="2003_Oktom_TimesXP" pitchFamily="18" charset="0"/>
              <a:cs typeface="2003_Oktom_TimesXP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570733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build="p" animBg="1"/>
      <p:bldP spid="4" grpId="0" animBg="1"/>
      <p:bldP spid="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99592" y="548680"/>
            <a:ext cx="7632847" cy="1143000"/>
          </a:xfrm>
        </p:spPr>
        <p:txBody>
          <a:bodyPr/>
          <a:lstStyle/>
          <a:p>
            <a:pPr algn="ctr"/>
            <a:r>
              <a:rPr lang="ky-KG" sz="4400" dirty="0" smtClean="0">
                <a:solidFill>
                  <a:srgbClr val="002060"/>
                </a:solidFill>
                <a:latin typeface="2003_Oktom_TimesXP" pitchFamily="18" charset="0"/>
                <a:cs typeface="2003_Oktom_TimesXP" pitchFamily="18" charset="0"/>
              </a:rPr>
              <a:t>Информация кабылдагыч</a:t>
            </a:r>
            <a:endParaRPr lang="ru-RU" sz="4400" dirty="0">
              <a:solidFill>
                <a:srgbClr val="002060"/>
              </a:solidFill>
              <a:latin typeface="2003_Oktom_TimesXP" pitchFamily="18" charset="0"/>
              <a:cs typeface="2003_Oktom_TimesXP" pitchFamily="18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899592" y="2143116"/>
            <a:ext cx="7128792" cy="4022188"/>
          </a:xfrm>
        </p:spPr>
        <p:txBody>
          <a:bodyPr>
            <a:normAutofit/>
          </a:bodyPr>
          <a:lstStyle/>
          <a:p>
            <a:r>
              <a:rPr lang="ky-KG" sz="40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Үй бүлөө мүчөлөрү</a:t>
            </a:r>
          </a:p>
          <a:p>
            <a:r>
              <a:rPr lang="ky-KG" sz="40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Окуучулар</a:t>
            </a:r>
          </a:p>
          <a:p>
            <a:r>
              <a:rPr lang="ky-KG" sz="40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Адамдар </a:t>
            </a:r>
            <a:endParaRPr lang="ru-RU" sz="40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426598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Прямоугольник 24"/>
          <p:cNvSpPr/>
          <p:nvPr/>
        </p:nvSpPr>
        <p:spPr>
          <a:xfrm>
            <a:off x="214282" y="214290"/>
            <a:ext cx="8715436" cy="642942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529010"/>
            <a:ext cx="6400800" cy="1752600"/>
          </a:xfrm>
        </p:spPr>
        <p:txBody>
          <a:bodyPr/>
          <a:lstStyle/>
          <a:p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1773235"/>
            <a:ext cx="7772400" cy="1470025"/>
          </a:xfrm>
        </p:spPr>
        <p:txBody>
          <a:bodyPr/>
          <a:lstStyle/>
          <a:p>
            <a:endParaRPr lang="ru-RU"/>
          </a:p>
        </p:txBody>
      </p:sp>
      <p:pic>
        <p:nvPicPr>
          <p:cNvPr id="1026" name="Picture 2" descr="C:\Documents and Settings\kjunusaliev\Рабочий стол\Backup_of_Backup_of_к у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0"/>
            <a:ext cx="9144001" cy="6858000"/>
          </a:xfrm>
          <a:prstGeom prst="rect">
            <a:avLst/>
          </a:prstGeom>
          <a:noFill/>
        </p:spPr>
      </p:pic>
      <p:sp>
        <p:nvSpPr>
          <p:cNvPr id="13" name="Прямоугольник с двумя вырезанными противолежащими углами 12"/>
          <p:cNvSpPr/>
          <p:nvPr/>
        </p:nvSpPr>
        <p:spPr>
          <a:xfrm>
            <a:off x="2714612" y="2285992"/>
            <a:ext cx="3714776" cy="1285884"/>
          </a:xfrm>
          <a:prstGeom prst="snip2Diag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800" b="1" dirty="0" err="1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Информацияны</a:t>
            </a:r>
            <a:r>
              <a:rPr lang="ru-RU" sz="2800" b="1" dirty="0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ru-RU" sz="2800" b="1" dirty="0" err="1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берүү формалары</a:t>
            </a:r>
            <a:endParaRPr lang="ru-RU" sz="2800" b="1" dirty="0">
              <a:solidFill>
                <a:srgbClr val="00206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Скругленный прямоугольник 13"/>
          <p:cNvSpPr/>
          <p:nvPr/>
        </p:nvSpPr>
        <p:spPr>
          <a:xfrm>
            <a:off x="357158" y="3698734"/>
            <a:ext cx="2643206" cy="137334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400" dirty="0" err="1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Таблицалык</a:t>
            </a:r>
            <a:endParaRPr lang="ru-RU" sz="2400" dirty="0">
              <a:solidFill>
                <a:srgbClr val="00206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Скругленный прямоугольник 14"/>
          <p:cNvSpPr/>
          <p:nvPr/>
        </p:nvSpPr>
        <p:spPr>
          <a:xfrm>
            <a:off x="714348" y="571480"/>
            <a:ext cx="3071834" cy="1357322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sz="2400" dirty="0" smtClean="0">
              <a:latin typeface="Arial" pitchFamily="34" charset="0"/>
              <a:cs typeface="Arial" pitchFamily="34" charset="0"/>
            </a:endParaRPr>
          </a:p>
          <a:p>
            <a:pPr algn="ctr"/>
            <a:r>
              <a:rPr lang="ru-RU" sz="2400" dirty="0" err="1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Оозеки</a:t>
            </a:r>
            <a:r>
              <a:rPr lang="ru-RU" sz="2400" dirty="0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 же </a:t>
            </a:r>
            <a:r>
              <a:rPr lang="ru-RU" sz="2400" dirty="0" err="1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сөз түрүндө</a:t>
            </a:r>
            <a:endParaRPr lang="ru-RU" sz="2400" dirty="0" smtClean="0">
              <a:solidFill>
                <a:srgbClr val="002060"/>
              </a:solidFill>
              <a:latin typeface="Arial" pitchFamily="34" charset="0"/>
              <a:cs typeface="Arial" pitchFamily="34" charset="0"/>
            </a:endParaRPr>
          </a:p>
          <a:p>
            <a:pPr algn="ctr"/>
            <a:endParaRPr lang="ru-RU" dirty="0"/>
          </a:p>
        </p:txBody>
      </p:sp>
      <p:sp>
        <p:nvSpPr>
          <p:cNvPr id="16" name="Скругленный прямоугольник 15"/>
          <p:cNvSpPr/>
          <p:nvPr/>
        </p:nvSpPr>
        <p:spPr>
          <a:xfrm>
            <a:off x="5357818" y="571480"/>
            <a:ext cx="3000396" cy="135732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400" dirty="0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Жест же </a:t>
            </a:r>
            <a:r>
              <a:rPr lang="ru-RU" sz="2400" dirty="0" err="1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сигналдар</a:t>
            </a:r>
            <a:r>
              <a:rPr lang="ru-RU" sz="2400" dirty="0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ru-RU" sz="2400" dirty="0" err="1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түрүндө</a:t>
            </a:r>
            <a:endParaRPr lang="ru-RU" sz="2400" dirty="0">
              <a:solidFill>
                <a:srgbClr val="00206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7" name="Скругленный прямоугольник 16"/>
          <p:cNvSpPr/>
          <p:nvPr/>
        </p:nvSpPr>
        <p:spPr>
          <a:xfrm>
            <a:off x="6072198" y="3714752"/>
            <a:ext cx="2714644" cy="142876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400" dirty="0" err="1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Символдук</a:t>
            </a:r>
            <a:endParaRPr lang="ru-RU" sz="2400" dirty="0" smtClean="0">
              <a:solidFill>
                <a:srgbClr val="002060"/>
              </a:solidFill>
              <a:latin typeface="Arial" pitchFamily="34" charset="0"/>
              <a:cs typeface="Arial" pitchFamily="34" charset="0"/>
            </a:endParaRPr>
          </a:p>
          <a:p>
            <a:pPr algn="ctr"/>
            <a:r>
              <a:rPr lang="ru-RU" sz="2000" i="1" dirty="0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(текст, сан, нота, </a:t>
            </a:r>
            <a:r>
              <a:rPr lang="ru-RU" sz="2000" i="1" dirty="0" err="1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атайын</a:t>
            </a:r>
            <a:r>
              <a:rPr lang="ru-RU" sz="2000" i="1" dirty="0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ru-RU" sz="2000" i="1" dirty="0" err="1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символдор</a:t>
            </a:r>
            <a:r>
              <a:rPr lang="ru-RU" sz="2000" i="1" dirty="0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)</a:t>
            </a:r>
            <a:endParaRPr lang="ru-RU" sz="2000" i="1" dirty="0">
              <a:solidFill>
                <a:srgbClr val="00206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8" name="Скругленный прямоугольник 17"/>
          <p:cNvSpPr/>
          <p:nvPr/>
        </p:nvSpPr>
        <p:spPr>
          <a:xfrm>
            <a:off x="3214678" y="4643446"/>
            <a:ext cx="2643206" cy="142876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 </a:t>
            </a:r>
          </a:p>
          <a:p>
            <a:pPr algn="ctr"/>
            <a:r>
              <a:rPr lang="ru-RU" sz="2400" dirty="0" err="1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Графикалык</a:t>
            </a:r>
            <a:endParaRPr lang="ru-RU" sz="2400" dirty="0" smtClean="0">
              <a:solidFill>
                <a:srgbClr val="002060"/>
              </a:solidFill>
              <a:latin typeface="Arial" pitchFamily="34" charset="0"/>
              <a:cs typeface="Arial" pitchFamily="34" charset="0"/>
            </a:endParaRPr>
          </a:p>
          <a:p>
            <a:pPr algn="ctr"/>
            <a:r>
              <a:rPr lang="ru-RU" sz="2000" i="1" dirty="0" err="1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(сүрөт,схема, </a:t>
            </a:r>
            <a:r>
              <a:rPr lang="ru-RU" sz="2000" i="1" dirty="0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диаграмма. ж.б.)</a:t>
            </a:r>
          </a:p>
          <a:p>
            <a:pPr algn="ctr"/>
            <a:endParaRPr lang="ru-RU" sz="2400" dirty="0"/>
          </a:p>
        </p:txBody>
      </p:sp>
      <p:sp>
        <p:nvSpPr>
          <p:cNvPr id="19" name="Стрелка влево 18"/>
          <p:cNvSpPr/>
          <p:nvPr/>
        </p:nvSpPr>
        <p:spPr>
          <a:xfrm rot="5400000">
            <a:off x="3006793" y="1993811"/>
            <a:ext cx="357190" cy="227173"/>
          </a:xfrm>
          <a:prstGeom prst="lef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Стрелка влево 19"/>
          <p:cNvSpPr/>
          <p:nvPr/>
        </p:nvSpPr>
        <p:spPr>
          <a:xfrm rot="5400000">
            <a:off x="5792876" y="1993811"/>
            <a:ext cx="357190" cy="227173"/>
          </a:xfrm>
          <a:prstGeom prst="lef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Стрелка влево 20"/>
          <p:cNvSpPr/>
          <p:nvPr/>
        </p:nvSpPr>
        <p:spPr>
          <a:xfrm rot="16200000">
            <a:off x="6215075" y="3571875"/>
            <a:ext cx="214315" cy="214316"/>
          </a:xfrm>
          <a:prstGeom prst="lef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Стрелка влево 21"/>
          <p:cNvSpPr/>
          <p:nvPr/>
        </p:nvSpPr>
        <p:spPr>
          <a:xfrm rot="16200000">
            <a:off x="2786051" y="3571875"/>
            <a:ext cx="214315" cy="214316"/>
          </a:xfrm>
          <a:prstGeom prst="lef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Стрелка влево 22"/>
          <p:cNvSpPr/>
          <p:nvPr/>
        </p:nvSpPr>
        <p:spPr>
          <a:xfrm rot="16200000">
            <a:off x="4000498" y="4000503"/>
            <a:ext cx="1071569" cy="214315"/>
          </a:xfrm>
          <a:prstGeom prst="lef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6" presetClass="entr" presetSubtype="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026" name="Picture 2" descr="C:\Documents and Settings\kjunusaliev\Рабочий стол\Backup_of_Backup_of_к у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628" y="-24377"/>
            <a:ext cx="9144001" cy="6858000"/>
          </a:xfrm>
          <a:prstGeom prst="rect">
            <a:avLst/>
          </a:prstGeom>
          <a:noFill/>
        </p:spPr>
      </p:pic>
      <p:sp>
        <p:nvSpPr>
          <p:cNvPr id="5" name="Скругленный прямоугольник 4"/>
          <p:cNvSpPr/>
          <p:nvPr/>
        </p:nvSpPr>
        <p:spPr>
          <a:xfrm>
            <a:off x="714348" y="571480"/>
            <a:ext cx="8034116" cy="841296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sz="3600" b="1" dirty="0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ru-RU" sz="3600" b="1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Оозеки</a:t>
            </a:r>
            <a:r>
              <a:rPr lang="ru-RU" sz="36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же </a:t>
            </a:r>
            <a:r>
              <a:rPr lang="ru-RU" sz="3600" b="1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сөз түрүндө</a:t>
            </a:r>
            <a:endParaRPr lang="ru-RU" sz="3600" b="1" dirty="0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ru-RU" sz="28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67544" y="1700808"/>
            <a:ext cx="1872208" cy="2589408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923928" y="1628800"/>
            <a:ext cx="4648572" cy="2656327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195736" y="3308986"/>
            <a:ext cx="2808312" cy="249627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026" name="Picture 2" descr="C:\Documents and Settings\kjunusaliev\Рабочий стол\Backup_of_Backup_of_к у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0"/>
            <a:ext cx="9144001" cy="6858000"/>
          </a:xfrm>
          <a:prstGeom prst="rect">
            <a:avLst/>
          </a:prstGeom>
          <a:noFill/>
        </p:spPr>
      </p:pic>
      <p:sp>
        <p:nvSpPr>
          <p:cNvPr id="5" name="Скругленный прямоугольник 4"/>
          <p:cNvSpPr/>
          <p:nvPr/>
        </p:nvSpPr>
        <p:spPr>
          <a:xfrm>
            <a:off x="611560" y="571480"/>
            <a:ext cx="7746654" cy="135732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4000" b="1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Жест же </a:t>
            </a:r>
            <a:r>
              <a:rPr lang="ru-RU" sz="4000" b="1" dirty="0" err="1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сигналдар</a:t>
            </a:r>
            <a:r>
              <a:rPr lang="ru-RU" sz="4000" b="1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4000" b="1" dirty="0" err="1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түрүндө</a:t>
            </a:r>
            <a:endParaRPr lang="ru-RU" sz="4000" b="1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7504" y="1916832"/>
            <a:ext cx="2544912" cy="2641777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143250" y="2000250"/>
            <a:ext cx="2436862" cy="2436862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23528" y="4732489"/>
            <a:ext cx="3312368" cy="1864863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258394" y="1947014"/>
            <a:ext cx="1625974" cy="2432013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707904" y="4797152"/>
            <a:ext cx="2581835" cy="1656184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628151" y="4819724"/>
            <a:ext cx="2480353" cy="163361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79512" y="1556792"/>
            <a:ext cx="3177297" cy="1853423"/>
          </a:xfrm>
        </p:spPr>
      </p:pic>
      <p:sp>
        <p:nvSpPr>
          <p:cNvPr id="4" name="Скругленный прямоугольник 3"/>
          <p:cNvSpPr/>
          <p:nvPr/>
        </p:nvSpPr>
        <p:spPr>
          <a:xfrm>
            <a:off x="539552" y="116632"/>
            <a:ext cx="8247290" cy="1296144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3600" b="1" dirty="0" err="1" smtClean="0">
                <a:solidFill>
                  <a:srgbClr val="002060"/>
                </a:solidFill>
                <a:latin typeface="2003_Oktom_TimesXP" pitchFamily="18" charset="0"/>
                <a:cs typeface="2003_Oktom_TimesXP" pitchFamily="18" charset="0"/>
              </a:rPr>
              <a:t>Символдук</a:t>
            </a:r>
            <a:endParaRPr lang="ru-RU" sz="3600" b="1" dirty="0" smtClean="0">
              <a:solidFill>
                <a:srgbClr val="002060"/>
              </a:solidFill>
              <a:latin typeface="2003_Oktom_TimesXP" pitchFamily="18" charset="0"/>
              <a:cs typeface="2003_Oktom_TimesXP" pitchFamily="18" charset="0"/>
            </a:endParaRPr>
          </a:p>
          <a:p>
            <a:pPr algn="ctr"/>
            <a:r>
              <a:rPr lang="ru-RU" sz="3200" b="1" i="1" dirty="0" smtClean="0">
                <a:solidFill>
                  <a:srgbClr val="002060"/>
                </a:solidFill>
                <a:latin typeface="2003_Oktom_TimesXP" pitchFamily="18" charset="0"/>
                <a:cs typeface="2003_Oktom_TimesXP" pitchFamily="18" charset="0"/>
              </a:rPr>
              <a:t>(текст, сан, нота, </a:t>
            </a:r>
            <a:r>
              <a:rPr lang="ru-RU" sz="3200" b="1" i="1" dirty="0" err="1" smtClean="0">
                <a:solidFill>
                  <a:srgbClr val="002060"/>
                </a:solidFill>
                <a:latin typeface="2003_Oktom_TimesXP" pitchFamily="18" charset="0"/>
                <a:cs typeface="2003_Oktom_TimesXP" pitchFamily="18" charset="0"/>
              </a:rPr>
              <a:t>атайын</a:t>
            </a:r>
            <a:r>
              <a:rPr lang="ru-RU" sz="3200" b="1" i="1" dirty="0" smtClean="0">
                <a:solidFill>
                  <a:srgbClr val="002060"/>
                </a:solidFill>
                <a:latin typeface="2003_Oktom_TimesXP" pitchFamily="18" charset="0"/>
                <a:cs typeface="2003_Oktom_TimesXP" pitchFamily="18" charset="0"/>
              </a:rPr>
              <a:t> </a:t>
            </a:r>
            <a:r>
              <a:rPr lang="ru-RU" sz="3200" b="1" i="1" dirty="0" err="1" smtClean="0">
                <a:solidFill>
                  <a:srgbClr val="002060"/>
                </a:solidFill>
                <a:latin typeface="2003_Oktom_TimesXP" pitchFamily="18" charset="0"/>
                <a:cs typeface="2003_Oktom_TimesXP" pitchFamily="18" charset="0"/>
              </a:rPr>
              <a:t>символдор</a:t>
            </a:r>
            <a:r>
              <a:rPr lang="ru-RU" sz="3200" b="1" i="1" dirty="0" smtClean="0">
                <a:solidFill>
                  <a:srgbClr val="002060"/>
                </a:solidFill>
                <a:latin typeface="2003_Oktom_TimesXP" pitchFamily="18" charset="0"/>
                <a:cs typeface="2003_Oktom_TimesXP" pitchFamily="18" charset="0"/>
              </a:rPr>
              <a:t>)</a:t>
            </a:r>
            <a:endParaRPr lang="ru-RU" sz="3200" b="1" i="1" dirty="0">
              <a:solidFill>
                <a:srgbClr val="002060"/>
              </a:solidFill>
              <a:latin typeface="2003_Oktom_TimesXP" pitchFamily="18" charset="0"/>
              <a:cs typeface="2003_Oktom_TimesXP" pitchFamily="18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635896" y="1550572"/>
            <a:ext cx="2089752" cy="1950436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156176" y="1340768"/>
            <a:ext cx="2039496" cy="2423647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95536" y="3645024"/>
            <a:ext cx="3121152" cy="2109216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842435" y="3933056"/>
            <a:ext cx="3969925" cy="2824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528553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1638" t="17479" r="2115" b="36900"/>
          <a:stretch/>
        </p:blipFill>
        <p:spPr>
          <a:xfrm>
            <a:off x="251520" y="1916832"/>
            <a:ext cx="4637783" cy="2395370"/>
          </a:xfrm>
        </p:spPr>
      </p:pic>
      <p:sp>
        <p:nvSpPr>
          <p:cNvPr id="4" name="Скругленный прямоугольник 3"/>
          <p:cNvSpPr/>
          <p:nvPr/>
        </p:nvSpPr>
        <p:spPr>
          <a:xfrm>
            <a:off x="971600" y="188640"/>
            <a:ext cx="7776864" cy="142876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800" b="1" dirty="0" smtClean="0">
                <a:latin typeface="2003_Oktom_TimesXP" pitchFamily="18" charset="0"/>
                <a:cs typeface="2003_Oktom_TimesXP" pitchFamily="18" charset="0"/>
              </a:rPr>
              <a:t> </a:t>
            </a:r>
          </a:p>
          <a:p>
            <a:pPr algn="ctr"/>
            <a:r>
              <a:rPr lang="ru-RU" sz="3600" b="1" dirty="0" err="1" smtClean="0">
                <a:solidFill>
                  <a:srgbClr val="002060"/>
                </a:solidFill>
                <a:latin typeface="2003_Oktom_TimesXP" pitchFamily="18" charset="0"/>
                <a:cs typeface="2003_Oktom_TimesXP" pitchFamily="18" charset="0"/>
              </a:rPr>
              <a:t>Графикалык</a:t>
            </a:r>
            <a:endParaRPr lang="ru-RU" sz="3600" b="1" dirty="0" smtClean="0">
              <a:solidFill>
                <a:srgbClr val="002060"/>
              </a:solidFill>
              <a:latin typeface="2003_Oktom_TimesXP" pitchFamily="18" charset="0"/>
              <a:cs typeface="2003_Oktom_TimesXP" pitchFamily="18" charset="0"/>
            </a:endParaRPr>
          </a:p>
          <a:p>
            <a:pPr algn="ctr"/>
            <a:r>
              <a:rPr lang="ru-RU" sz="3200" b="1" i="1" dirty="0" err="1" smtClean="0">
                <a:solidFill>
                  <a:srgbClr val="002060"/>
                </a:solidFill>
                <a:latin typeface="2003_Oktom_TimesXP" pitchFamily="18" charset="0"/>
                <a:cs typeface="2003_Oktom_TimesXP" pitchFamily="18" charset="0"/>
              </a:rPr>
              <a:t>(сүрөт,схема, </a:t>
            </a:r>
            <a:r>
              <a:rPr lang="ru-RU" sz="3200" b="1" i="1" dirty="0" smtClean="0">
                <a:solidFill>
                  <a:srgbClr val="002060"/>
                </a:solidFill>
                <a:latin typeface="2003_Oktom_TimesXP" pitchFamily="18" charset="0"/>
                <a:cs typeface="2003_Oktom_TimesXP" pitchFamily="18" charset="0"/>
              </a:rPr>
              <a:t>диаграмма. ж.б.)</a:t>
            </a:r>
          </a:p>
          <a:p>
            <a:pPr algn="ctr"/>
            <a:endParaRPr lang="ru-RU" sz="3600" b="1" dirty="0">
              <a:latin typeface="2003_Oktom_TimesXP" pitchFamily="18" charset="0"/>
              <a:cs typeface="2003_Oktom_TimesXP" pitchFamily="18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352089" y="1796728"/>
            <a:ext cx="3396375" cy="2496368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39552" y="4509120"/>
            <a:ext cx="3800136" cy="2232248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150959" y="4509119"/>
            <a:ext cx="3581698" cy="2238561"/>
          </a:xfrm>
          <a:prstGeom prst="rect">
            <a:avLst/>
          </a:prstGeom>
        </p:spPr>
      </p:pic>
      <p:sp>
        <p:nvSpPr>
          <p:cNvPr id="10" name="Скругленный прямоугольник 9"/>
          <p:cNvSpPr/>
          <p:nvPr/>
        </p:nvSpPr>
        <p:spPr>
          <a:xfrm>
            <a:off x="683568" y="1617400"/>
            <a:ext cx="3528392" cy="371440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y-KG" sz="28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схема</a:t>
            </a:r>
            <a:endParaRPr lang="ru-RU" sz="28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" name="Скругленный прямоугольник 10"/>
          <p:cNvSpPr/>
          <p:nvPr/>
        </p:nvSpPr>
        <p:spPr>
          <a:xfrm>
            <a:off x="5150959" y="1584080"/>
            <a:ext cx="3528392" cy="371440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y-KG" sz="28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Чертеж </a:t>
            </a:r>
            <a:endParaRPr lang="ru-RU" sz="28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Скругленный прямоугольник 11"/>
          <p:cNvSpPr/>
          <p:nvPr/>
        </p:nvSpPr>
        <p:spPr>
          <a:xfrm>
            <a:off x="683568" y="4292385"/>
            <a:ext cx="3528392" cy="371440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y-KG" sz="28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сүрөт</a:t>
            </a:r>
            <a:endParaRPr lang="ru-RU" sz="28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" name="Скругленный прямоугольник 12"/>
          <p:cNvSpPr/>
          <p:nvPr/>
        </p:nvSpPr>
        <p:spPr>
          <a:xfrm>
            <a:off x="5004048" y="4293096"/>
            <a:ext cx="3528392" cy="371440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y-KG" sz="20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Апаратта тартылган сүрот</a:t>
            </a:r>
            <a:endParaRPr lang="ru-RU" sz="20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461281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Объект 4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xmlns="" val="274957494"/>
              </p:ext>
            </p:extLst>
          </p:nvPr>
        </p:nvGraphicFramePr>
        <p:xfrm>
          <a:off x="1835696" y="1892424"/>
          <a:ext cx="5644376" cy="17526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976755"/>
                <a:gridCol w="1107301"/>
                <a:gridCol w="1412979"/>
                <a:gridCol w="1147341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ky-KG" dirty="0" smtClean="0">
                          <a:solidFill>
                            <a:srgbClr val="FF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ФИО</a:t>
                      </a:r>
                      <a:endParaRPr lang="ru-RU" dirty="0">
                        <a:solidFill>
                          <a:srgbClr val="FF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y-KG" dirty="0" smtClean="0">
                          <a:solidFill>
                            <a:srgbClr val="FF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Классы</a:t>
                      </a:r>
                      <a:endParaRPr lang="ru-RU" dirty="0">
                        <a:solidFill>
                          <a:srgbClr val="FF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y-KG" dirty="0" smtClean="0">
                          <a:solidFill>
                            <a:srgbClr val="FF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Предмети </a:t>
                      </a:r>
                      <a:endParaRPr lang="ru-RU" dirty="0">
                        <a:solidFill>
                          <a:srgbClr val="FF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y-KG" dirty="0" smtClean="0">
                          <a:solidFill>
                            <a:srgbClr val="FF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Алган оруну</a:t>
                      </a:r>
                      <a:endParaRPr lang="ru-RU" dirty="0">
                        <a:solidFill>
                          <a:srgbClr val="FF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ky-KG" dirty="0" smtClean="0">
                          <a:latin typeface="Times New Roman" pitchFamily="18" charset="0"/>
                          <a:cs typeface="Times New Roman" pitchFamily="18" charset="0"/>
                        </a:rPr>
                        <a:t>Аманова А</a:t>
                      </a:r>
                      <a:endParaRPr lang="ru-RU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y-KG" dirty="0" smtClean="0">
                          <a:latin typeface="Times New Roman" pitchFamily="18" charset="0"/>
                          <a:cs typeface="Times New Roman" pitchFamily="18" charset="0"/>
                        </a:rPr>
                        <a:t>5-а  кл</a:t>
                      </a:r>
                      <a:endParaRPr lang="ru-RU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y-KG" dirty="0" smtClean="0">
                          <a:latin typeface="Times New Roman" pitchFamily="18" charset="0"/>
                          <a:cs typeface="Times New Roman" pitchFamily="18" charset="0"/>
                        </a:rPr>
                        <a:t>Алгебра</a:t>
                      </a:r>
                      <a:r>
                        <a:rPr lang="ky-KG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endParaRPr lang="ru-RU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y-KG" dirty="0" smtClean="0">
                          <a:latin typeface="Times New Roman" pitchFamily="18" charset="0"/>
                          <a:cs typeface="Times New Roman" pitchFamily="18" charset="0"/>
                        </a:rPr>
                        <a:t>1-орун</a:t>
                      </a:r>
                      <a:endParaRPr lang="ru-RU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ky-KG" dirty="0" smtClean="0">
                          <a:latin typeface="Times New Roman" pitchFamily="18" charset="0"/>
                          <a:cs typeface="Times New Roman" pitchFamily="18" charset="0"/>
                        </a:rPr>
                        <a:t>Зайнабидинов</a:t>
                      </a:r>
                      <a:r>
                        <a:rPr lang="ky-KG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 Д</a:t>
                      </a:r>
                      <a:endParaRPr lang="ru-RU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y-KG" dirty="0" smtClean="0">
                          <a:latin typeface="Times New Roman" pitchFamily="18" charset="0"/>
                          <a:cs typeface="Times New Roman" pitchFamily="18" charset="0"/>
                        </a:rPr>
                        <a:t>5-в кл</a:t>
                      </a:r>
                      <a:endParaRPr lang="ru-RU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y-KG" dirty="0" smtClean="0">
                          <a:latin typeface="Times New Roman" pitchFamily="18" charset="0"/>
                          <a:cs typeface="Times New Roman" pitchFamily="18" charset="0"/>
                        </a:rPr>
                        <a:t>Кыргыз тил</a:t>
                      </a:r>
                      <a:endParaRPr lang="ru-RU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y-KG" dirty="0" smtClean="0">
                          <a:latin typeface="Times New Roman" pitchFamily="18" charset="0"/>
                          <a:cs typeface="Times New Roman" pitchFamily="18" charset="0"/>
                        </a:rPr>
                        <a:t>1-орун</a:t>
                      </a:r>
                      <a:endParaRPr lang="ru-RU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ky-KG" dirty="0" smtClean="0">
                          <a:latin typeface="Times New Roman" pitchFamily="18" charset="0"/>
                          <a:cs typeface="Times New Roman" pitchFamily="18" charset="0"/>
                        </a:rPr>
                        <a:t>Маматазимова А</a:t>
                      </a:r>
                      <a:endParaRPr lang="ru-RU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y-KG" dirty="0" smtClean="0">
                          <a:latin typeface="Times New Roman" pitchFamily="18" charset="0"/>
                          <a:cs typeface="Times New Roman" pitchFamily="18" charset="0"/>
                        </a:rPr>
                        <a:t>5-а кл</a:t>
                      </a:r>
                      <a:endParaRPr lang="ru-RU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y-KG" dirty="0" smtClean="0">
                          <a:latin typeface="Times New Roman" pitchFamily="18" charset="0"/>
                          <a:cs typeface="Times New Roman" pitchFamily="18" charset="0"/>
                        </a:rPr>
                        <a:t>Англис тил</a:t>
                      </a:r>
                      <a:endParaRPr lang="ru-RU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y-KG" dirty="0" smtClean="0">
                          <a:latin typeface="Times New Roman" pitchFamily="18" charset="0"/>
                          <a:cs typeface="Times New Roman" pitchFamily="18" charset="0"/>
                        </a:rPr>
                        <a:t>1-орун</a:t>
                      </a:r>
                      <a:endParaRPr lang="ru-RU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Скругленный прямоугольник 3"/>
          <p:cNvSpPr/>
          <p:nvPr/>
        </p:nvSpPr>
        <p:spPr>
          <a:xfrm>
            <a:off x="827584" y="260648"/>
            <a:ext cx="7383194" cy="137334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4400" b="1" dirty="0" err="1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Таблицалык</a:t>
            </a:r>
            <a:endParaRPr lang="ru-RU" sz="4400" b="1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63848" y="3645024"/>
            <a:ext cx="3855333" cy="2711584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932039" y="3645024"/>
            <a:ext cx="3798667" cy="2595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828051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59632" y="332656"/>
            <a:ext cx="6512511" cy="1143000"/>
          </a:xfrm>
        </p:spPr>
        <p:txBody>
          <a:bodyPr/>
          <a:lstStyle/>
          <a:p>
            <a:pPr marL="0" indent="0" algn="ctr">
              <a:buNone/>
            </a:pPr>
            <a:r>
              <a:rPr lang="ru-RU" dirty="0" err="1" smtClean="0">
                <a:solidFill>
                  <a:srgbClr val="002060"/>
                </a:solidFill>
                <a:latin typeface="2003_Oktom_TimesXP" pitchFamily="18" charset="0"/>
                <a:cs typeface="2003_Oktom_TimesXP" pitchFamily="18" charset="0"/>
              </a:rPr>
              <a:t>Теманы</a:t>
            </a:r>
            <a:r>
              <a:rPr lang="ru-RU" dirty="0" smtClean="0">
                <a:solidFill>
                  <a:srgbClr val="002060"/>
                </a:solidFill>
                <a:latin typeface="2003_Oktom_TimesXP" pitchFamily="18" charset="0"/>
                <a:cs typeface="2003_Oktom_TimesXP" pitchFamily="18" charset="0"/>
              </a:rPr>
              <a:t> </a:t>
            </a:r>
            <a:r>
              <a:rPr lang="ru-RU" dirty="0" err="1" smtClean="0">
                <a:solidFill>
                  <a:srgbClr val="002060"/>
                </a:solidFill>
                <a:latin typeface="2003_Oktom_TimesXP" pitchFamily="18" charset="0"/>
                <a:cs typeface="2003_Oktom_TimesXP" pitchFamily="18" charset="0"/>
              </a:rPr>
              <a:t>бышыктоо</a:t>
            </a:r>
            <a:r>
              <a:rPr lang="ru-RU" dirty="0" smtClean="0">
                <a:solidFill>
                  <a:srgbClr val="002060"/>
                </a:solidFill>
                <a:latin typeface="2003_Oktom_TimesXP" pitchFamily="18" charset="0"/>
                <a:cs typeface="2003_Oktom_TimesXP" pitchFamily="18" charset="0"/>
              </a:rPr>
              <a:t> </a:t>
            </a:r>
            <a:r>
              <a:rPr lang="ru-RU" dirty="0" err="1" smtClean="0">
                <a:solidFill>
                  <a:srgbClr val="002060"/>
                </a:solidFill>
                <a:latin typeface="2003_Oktom_TimesXP" pitchFamily="18" charset="0"/>
                <a:cs typeface="2003_Oktom_TimesXP" pitchFamily="18" charset="0"/>
              </a:rPr>
              <a:t>учун</a:t>
            </a:r>
            <a:r>
              <a:rPr lang="ru-RU" dirty="0" smtClean="0">
                <a:solidFill>
                  <a:srgbClr val="002060"/>
                </a:solidFill>
                <a:latin typeface="2003_Oktom_TimesXP" pitchFamily="18" charset="0"/>
                <a:cs typeface="2003_Oktom_TimesXP" pitchFamily="18" charset="0"/>
              </a:rPr>
              <a:t> </a:t>
            </a:r>
            <a:r>
              <a:rPr lang="ru-RU" dirty="0" err="1" smtClean="0">
                <a:solidFill>
                  <a:srgbClr val="002060"/>
                </a:solidFill>
                <a:latin typeface="2003_Oktom_TimesXP" pitchFamily="18" charset="0"/>
                <a:cs typeface="2003_Oktom_TimesXP" pitchFamily="18" charset="0"/>
              </a:rPr>
              <a:t>суроолор</a:t>
            </a:r>
            <a:endParaRPr lang="ru-RU" dirty="0">
              <a:solidFill>
                <a:srgbClr val="002060"/>
              </a:solidFill>
              <a:latin typeface="2003_Oktom_TimesXP" pitchFamily="18" charset="0"/>
              <a:cs typeface="2003_Oktom_TimesXP" pitchFamily="18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971600" y="1844824"/>
            <a:ext cx="6840760" cy="1440160"/>
          </a:xfrm>
        </p:spPr>
        <p:txBody>
          <a:bodyPr>
            <a:normAutofit lnSpcReduction="10000"/>
          </a:bodyPr>
          <a:lstStyle/>
          <a:p>
            <a:r>
              <a:rPr lang="ru-RU" sz="2400" b="1" dirty="0">
                <a:solidFill>
                  <a:srgbClr val="00B050"/>
                </a:solidFill>
                <a:latin typeface="2003_Oktom_TimesXP" pitchFamily="18" charset="0"/>
                <a:cs typeface="2003_Oktom_TimesXP" pitchFamily="18" charset="0"/>
              </a:rPr>
              <a:t>1. </a:t>
            </a:r>
            <a:r>
              <a:rPr lang="ru-RU" sz="2400" b="1" dirty="0" err="1">
                <a:solidFill>
                  <a:srgbClr val="00B050"/>
                </a:solidFill>
                <a:latin typeface="2003_Oktom_TimesXP" pitchFamily="18" charset="0"/>
                <a:cs typeface="2003_Oktom_TimesXP" pitchFamily="18" charset="0"/>
              </a:rPr>
              <a:t>Адамдар</a:t>
            </a:r>
            <a:r>
              <a:rPr lang="ru-RU" sz="2400" b="1" dirty="0">
                <a:solidFill>
                  <a:srgbClr val="00B050"/>
                </a:solidFill>
                <a:latin typeface="2003_Oktom_TimesXP" pitchFamily="18" charset="0"/>
                <a:cs typeface="2003_Oktom_TimesXP" pitchFamily="18" charset="0"/>
              </a:rPr>
              <a:t> </a:t>
            </a:r>
            <a:r>
              <a:rPr lang="ru-RU" sz="2400" b="1" dirty="0" err="1">
                <a:solidFill>
                  <a:srgbClr val="00B050"/>
                </a:solidFill>
                <a:latin typeface="2003_Oktom_TimesXP" pitchFamily="18" charset="0"/>
                <a:cs typeface="2003_Oktom_TimesXP" pitchFamily="18" charset="0"/>
              </a:rPr>
              <a:t>ортосунда</a:t>
            </a:r>
            <a:r>
              <a:rPr lang="ru-RU" sz="2400" b="1" dirty="0">
                <a:solidFill>
                  <a:srgbClr val="00B050"/>
                </a:solidFill>
                <a:latin typeface="2003_Oktom_TimesXP" pitchFamily="18" charset="0"/>
                <a:cs typeface="2003_Oktom_TimesXP" pitchFamily="18" charset="0"/>
              </a:rPr>
              <a:t> информация </a:t>
            </a:r>
            <a:r>
              <a:rPr lang="ru-RU" sz="2400" b="1" dirty="0" err="1">
                <a:solidFill>
                  <a:srgbClr val="00B050"/>
                </a:solidFill>
                <a:latin typeface="2003_Oktom_TimesXP" pitchFamily="18" charset="0"/>
                <a:cs typeface="2003_Oktom_TimesXP" pitchFamily="18" charset="0"/>
              </a:rPr>
              <a:t>алмашууга</a:t>
            </a:r>
            <a:r>
              <a:rPr lang="ru-RU" sz="2400" b="1" dirty="0">
                <a:solidFill>
                  <a:srgbClr val="00B050"/>
                </a:solidFill>
                <a:latin typeface="2003_Oktom_TimesXP" pitchFamily="18" charset="0"/>
                <a:cs typeface="2003_Oktom_TimesXP" pitchFamily="18" charset="0"/>
              </a:rPr>
              <a:t> </a:t>
            </a:r>
            <a:r>
              <a:rPr lang="ru-RU" sz="2400" b="1" dirty="0" err="1">
                <a:solidFill>
                  <a:srgbClr val="00B050"/>
                </a:solidFill>
                <a:latin typeface="2003_Oktom_TimesXP" pitchFamily="18" charset="0"/>
                <a:cs typeface="2003_Oktom_TimesXP" pitchFamily="18" charset="0"/>
              </a:rPr>
              <a:t>мисал</a:t>
            </a:r>
            <a:r>
              <a:rPr lang="ru-RU" sz="2400" b="1" dirty="0">
                <a:solidFill>
                  <a:srgbClr val="00B050"/>
                </a:solidFill>
                <a:latin typeface="2003_Oktom_TimesXP" pitchFamily="18" charset="0"/>
                <a:cs typeface="2003_Oktom_TimesXP" pitchFamily="18" charset="0"/>
              </a:rPr>
              <a:t> </a:t>
            </a:r>
            <a:r>
              <a:rPr lang="ru-RU" sz="2400" b="1" dirty="0" err="1">
                <a:solidFill>
                  <a:srgbClr val="00B050"/>
                </a:solidFill>
                <a:latin typeface="2003_Oktom_TimesXP" pitchFamily="18" charset="0"/>
                <a:cs typeface="2003_Oktom_TimesXP" pitchFamily="18" charset="0"/>
              </a:rPr>
              <a:t>келтиргиле</a:t>
            </a:r>
            <a:r>
              <a:rPr lang="ru-RU" sz="2400" b="1" dirty="0">
                <a:solidFill>
                  <a:srgbClr val="00B050"/>
                </a:solidFill>
                <a:latin typeface="2003_Oktom_TimesXP" pitchFamily="18" charset="0"/>
                <a:cs typeface="2003_Oktom_TimesXP" pitchFamily="18" charset="0"/>
              </a:rPr>
              <a:t>. </a:t>
            </a:r>
            <a:r>
              <a:rPr lang="ru-RU" sz="2400" b="1" dirty="0" err="1">
                <a:solidFill>
                  <a:srgbClr val="00B050"/>
                </a:solidFill>
                <a:latin typeface="2003_Oktom_TimesXP" pitchFamily="18" charset="0"/>
                <a:cs typeface="2003_Oktom_TimesXP" pitchFamily="18" charset="0"/>
              </a:rPr>
              <a:t>Бул</a:t>
            </a:r>
            <a:r>
              <a:rPr lang="ru-RU" sz="2400" b="1" dirty="0">
                <a:solidFill>
                  <a:srgbClr val="00B050"/>
                </a:solidFill>
                <a:latin typeface="2003_Oktom_TimesXP" pitchFamily="18" charset="0"/>
                <a:cs typeface="2003_Oktom_TimesXP" pitchFamily="18" charset="0"/>
              </a:rPr>
              <a:t> мисалда информация </a:t>
            </a:r>
            <a:r>
              <a:rPr lang="ru-RU" sz="2400" b="1" dirty="0" err="1">
                <a:solidFill>
                  <a:srgbClr val="00B050"/>
                </a:solidFill>
                <a:latin typeface="2003_Oktom_TimesXP" pitchFamily="18" charset="0"/>
                <a:cs typeface="2003_Oktom_TimesXP" pitchFamily="18" charset="0"/>
              </a:rPr>
              <a:t>булагы</a:t>
            </a:r>
            <a:r>
              <a:rPr lang="ru-RU" sz="2400" b="1" dirty="0">
                <a:solidFill>
                  <a:srgbClr val="00B050"/>
                </a:solidFill>
                <a:latin typeface="2003_Oktom_TimesXP" pitchFamily="18" charset="0"/>
                <a:cs typeface="2003_Oktom_TimesXP" pitchFamily="18" charset="0"/>
              </a:rPr>
              <a:t> </a:t>
            </a:r>
            <a:r>
              <a:rPr lang="ru-RU" sz="2400" b="1" dirty="0" err="1">
                <a:solidFill>
                  <a:srgbClr val="00B050"/>
                </a:solidFill>
                <a:latin typeface="2003_Oktom_TimesXP" pitchFamily="18" charset="0"/>
                <a:cs typeface="2003_Oktom_TimesXP" pitchFamily="18" charset="0"/>
              </a:rPr>
              <a:t>эмне</a:t>
            </a:r>
            <a:r>
              <a:rPr lang="ru-RU" sz="2400" b="1" dirty="0">
                <a:solidFill>
                  <a:srgbClr val="00B050"/>
                </a:solidFill>
                <a:latin typeface="2003_Oktom_TimesXP" pitchFamily="18" charset="0"/>
                <a:cs typeface="2003_Oktom_TimesXP" pitchFamily="18" charset="0"/>
              </a:rPr>
              <a:t>, информация </a:t>
            </a:r>
            <a:r>
              <a:rPr lang="ru-RU" sz="2400" b="1" dirty="0" err="1">
                <a:solidFill>
                  <a:srgbClr val="00B050"/>
                </a:solidFill>
                <a:latin typeface="2003_Oktom_TimesXP" pitchFamily="18" charset="0"/>
                <a:cs typeface="2003_Oktom_TimesXP" pitchFamily="18" charset="0"/>
              </a:rPr>
              <a:t>кабылдагычы</a:t>
            </a:r>
            <a:r>
              <a:rPr lang="ru-RU" sz="2400" b="1" dirty="0">
                <a:solidFill>
                  <a:srgbClr val="00B050"/>
                </a:solidFill>
                <a:latin typeface="2003_Oktom_TimesXP" pitchFamily="18" charset="0"/>
                <a:cs typeface="2003_Oktom_TimesXP" pitchFamily="18" charset="0"/>
              </a:rPr>
              <a:t> </a:t>
            </a:r>
            <a:r>
              <a:rPr lang="ru-RU" sz="2400" b="1" dirty="0" err="1">
                <a:solidFill>
                  <a:srgbClr val="00B050"/>
                </a:solidFill>
                <a:latin typeface="2003_Oktom_TimesXP" pitchFamily="18" charset="0"/>
                <a:cs typeface="2003_Oktom_TimesXP" pitchFamily="18" charset="0"/>
              </a:rPr>
              <a:t>эмне</a:t>
            </a:r>
            <a:r>
              <a:rPr lang="ru-RU" sz="2400" b="1" dirty="0">
                <a:solidFill>
                  <a:srgbClr val="00B050"/>
                </a:solidFill>
                <a:latin typeface="2003_Oktom_TimesXP" pitchFamily="18" charset="0"/>
                <a:cs typeface="2003_Oktom_TimesXP" pitchFamily="18" charset="0"/>
              </a:rPr>
              <a:t>?</a:t>
            </a:r>
          </a:p>
        </p:txBody>
      </p:sp>
      <p:sp>
        <p:nvSpPr>
          <p:cNvPr id="4" name="Объект 2"/>
          <p:cNvSpPr txBox="1">
            <a:spLocks/>
          </p:cNvSpPr>
          <p:nvPr/>
        </p:nvSpPr>
        <p:spPr>
          <a:xfrm>
            <a:off x="971600" y="3573016"/>
            <a:ext cx="7488832" cy="27363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864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2296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9728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89888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64208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6596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8600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87752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b="1" dirty="0" smtClean="0">
                <a:solidFill>
                  <a:srgbClr val="FF0000"/>
                </a:solidFill>
                <a:latin typeface="2003_Oktom_TimesXP" pitchFamily="18" charset="0"/>
                <a:cs typeface="2003_Oktom_TimesXP" pitchFamily="18" charset="0"/>
              </a:rPr>
              <a:t>Диалог, </a:t>
            </a:r>
            <a:r>
              <a:rPr lang="ru-RU" sz="2400" b="1" dirty="0" err="1" smtClean="0">
                <a:solidFill>
                  <a:srgbClr val="FF0000"/>
                </a:solidFill>
                <a:latin typeface="2003_Oktom_TimesXP" pitchFamily="18" charset="0"/>
                <a:cs typeface="2003_Oktom_TimesXP" pitchFamily="18" charset="0"/>
              </a:rPr>
              <a:t>сабак</a:t>
            </a:r>
            <a:r>
              <a:rPr lang="ru-RU" sz="2400" b="1" dirty="0" smtClean="0">
                <a:solidFill>
                  <a:srgbClr val="FF0000"/>
                </a:solidFill>
                <a:latin typeface="2003_Oktom_TimesXP" pitchFamily="18" charset="0"/>
                <a:cs typeface="2003_Oktom_TimesXP" pitchFamily="18" charset="0"/>
              </a:rPr>
              <a:t>, </a:t>
            </a:r>
            <a:r>
              <a:rPr lang="ky-KG" sz="2400" b="1" dirty="0" smtClean="0">
                <a:solidFill>
                  <a:srgbClr val="FF0000"/>
                </a:solidFill>
                <a:latin typeface="2003_Oktom_TimesXP" pitchFamily="18" charset="0"/>
                <a:cs typeface="2003_Oktom_TimesXP" pitchFamily="18" charset="0"/>
              </a:rPr>
              <a:t>өтүнүч, буйрук, аткарылган иштер боюнча </a:t>
            </a:r>
            <a:r>
              <a:rPr lang="ru-RU" sz="2400" b="1" dirty="0" err="1" smtClean="0">
                <a:solidFill>
                  <a:srgbClr val="FF0000"/>
                </a:solidFill>
                <a:latin typeface="2003_Oktom_TimesXP" pitchFamily="18" charset="0"/>
                <a:cs typeface="2003_Oktom_TimesXP" pitchFamily="18" charset="0"/>
              </a:rPr>
              <a:t>отчеттор</a:t>
            </a:r>
            <a:r>
              <a:rPr lang="ru-RU" sz="2400" b="1" dirty="0">
                <a:solidFill>
                  <a:srgbClr val="FF0000"/>
                </a:solidFill>
                <a:latin typeface="2003_Oktom_TimesXP" pitchFamily="18" charset="0"/>
                <a:cs typeface="2003_Oktom_TimesXP" pitchFamily="18" charset="0"/>
              </a:rPr>
              <a:t> </a:t>
            </a:r>
            <a:r>
              <a:rPr lang="ru-RU" sz="2400" b="1" dirty="0" err="1" smtClean="0">
                <a:solidFill>
                  <a:srgbClr val="FF0000"/>
                </a:solidFill>
                <a:latin typeface="2003_Oktom_TimesXP" pitchFamily="18" charset="0"/>
                <a:cs typeface="2003_Oktom_TimesXP" pitchFamily="18" charset="0"/>
              </a:rPr>
              <a:t>ж.б</a:t>
            </a:r>
            <a:r>
              <a:rPr lang="ru-RU" sz="2400" b="1" dirty="0" smtClean="0">
                <a:solidFill>
                  <a:srgbClr val="FF0000"/>
                </a:solidFill>
                <a:latin typeface="2003_Oktom_TimesXP" pitchFamily="18" charset="0"/>
                <a:cs typeface="2003_Oktom_TimesXP" pitchFamily="18" charset="0"/>
              </a:rPr>
              <a:t>.</a:t>
            </a:r>
          </a:p>
          <a:p>
            <a:r>
              <a:rPr lang="ky-KG" sz="2400" b="1" dirty="0" smtClean="0">
                <a:solidFill>
                  <a:srgbClr val="FF0000"/>
                </a:solidFill>
                <a:latin typeface="2003_Oktom_TimesXP" pitchFamily="18" charset="0"/>
                <a:cs typeface="2003_Oktom_TimesXP" pitchFamily="18" charset="0"/>
              </a:rPr>
              <a:t>Жаны маалыматты ким угуп жатса ошол информация кабылдагыч.</a:t>
            </a:r>
          </a:p>
          <a:p>
            <a:r>
              <a:rPr lang="ky-KG" sz="2400" b="1" dirty="0" smtClean="0">
                <a:solidFill>
                  <a:srgbClr val="FF0000"/>
                </a:solidFill>
                <a:latin typeface="2003_Oktom_TimesXP" pitchFamily="18" charset="0"/>
                <a:cs typeface="2003_Oktom_TimesXP" pitchFamily="18" charset="0"/>
              </a:rPr>
              <a:t>Ал эми маалымат менен бөлүшүп жаткан адам информация булагы болуп эсептелет.</a:t>
            </a:r>
            <a:endParaRPr lang="ru-RU" sz="2400" b="1" dirty="0" smtClean="0">
              <a:solidFill>
                <a:srgbClr val="FF0000"/>
              </a:solidFill>
              <a:latin typeface="2003_Oktom_TimesXP" pitchFamily="18" charset="0"/>
              <a:cs typeface="2003_Oktom_TimesXP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406279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71600" y="692696"/>
            <a:ext cx="7920880" cy="1224136"/>
          </a:xfrm>
        </p:spPr>
        <p:txBody>
          <a:bodyPr/>
          <a:lstStyle/>
          <a:p>
            <a:pPr algn="ctr"/>
            <a:r>
              <a:rPr lang="ru-RU" sz="2800" dirty="0">
                <a:solidFill>
                  <a:srgbClr val="7030A0"/>
                </a:solidFill>
                <a:latin typeface="2003_Oktom_TimesXP" pitchFamily="18" charset="0"/>
                <a:cs typeface="2003_Oktom_TimesXP" pitchFamily="18" charset="0"/>
              </a:rPr>
              <a:t>2. Информация </a:t>
            </a:r>
            <a:r>
              <a:rPr lang="ru-RU" sz="2800" dirty="0" err="1">
                <a:solidFill>
                  <a:srgbClr val="7030A0"/>
                </a:solidFill>
                <a:latin typeface="2003_Oktom_TimesXP" pitchFamily="18" charset="0"/>
                <a:cs typeface="2003_Oktom_TimesXP" pitchFamily="18" charset="0"/>
              </a:rPr>
              <a:t>булагына</a:t>
            </a:r>
            <a:r>
              <a:rPr lang="ru-RU" sz="2800" dirty="0">
                <a:solidFill>
                  <a:srgbClr val="7030A0"/>
                </a:solidFill>
                <a:latin typeface="2003_Oktom_TimesXP" pitchFamily="18" charset="0"/>
                <a:cs typeface="2003_Oktom_TimesXP" pitchFamily="18" charset="0"/>
              </a:rPr>
              <a:t> </a:t>
            </a:r>
            <a:r>
              <a:rPr lang="ru-RU" sz="2800" dirty="0" err="1">
                <a:solidFill>
                  <a:srgbClr val="7030A0"/>
                </a:solidFill>
                <a:latin typeface="2003_Oktom_TimesXP" pitchFamily="18" charset="0"/>
                <a:cs typeface="2003_Oktom_TimesXP" pitchFamily="18" charset="0"/>
              </a:rPr>
              <a:t>мисал</a:t>
            </a:r>
            <a:r>
              <a:rPr lang="ru-RU" sz="2800" dirty="0">
                <a:solidFill>
                  <a:srgbClr val="7030A0"/>
                </a:solidFill>
                <a:latin typeface="2003_Oktom_TimesXP" pitchFamily="18" charset="0"/>
                <a:cs typeface="2003_Oktom_TimesXP" pitchFamily="18" charset="0"/>
              </a:rPr>
              <a:t> </a:t>
            </a:r>
            <a:r>
              <a:rPr lang="ru-RU" sz="2800" dirty="0" err="1">
                <a:solidFill>
                  <a:srgbClr val="7030A0"/>
                </a:solidFill>
                <a:latin typeface="2003_Oktom_TimesXP" pitchFamily="18" charset="0"/>
                <a:cs typeface="2003_Oktom_TimesXP" pitchFamily="18" charset="0"/>
              </a:rPr>
              <a:t>келтирип</a:t>
            </a:r>
            <a:r>
              <a:rPr lang="ru-RU" sz="2800" dirty="0">
                <a:solidFill>
                  <a:srgbClr val="7030A0"/>
                </a:solidFill>
                <a:latin typeface="2003_Oktom_TimesXP" pitchFamily="18" charset="0"/>
                <a:cs typeface="2003_Oktom_TimesXP" pitchFamily="18" charset="0"/>
              </a:rPr>
              <a:t>, ал </a:t>
            </a:r>
            <a:r>
              <a:rPr lang="ru-RU" sz="2800" dirty="0" err="1">
                <a:solidFill>
                  <a:srgbClr val="7030A0"/>
                </a:solidFill>
                <a:latin typeface="2003_Oktom_TimesXP" pitchFamily="18" charset="0"/>
                <a:cs typeface="2003_Oktom_TimesXP" pitchFamily="18" charset="0"/>
              </a:rPr>
              <a:t>тууралуу</a:t>
            </a:r>
            <a:r>
              <a:rPr lang="ru-RU" sz="2800" dirty="0">
                <a:solidFill>
                  <a:srgbClr val="7030A0"/>
                </a:solidFill>
                <a:latin typeface="2003_Oktom_TimesXP" pitchFamily="18" charset="0"/>
                <a:cs typeface="2003_Oktom_TimesXP" pitchFamily="18" charset="0"/>
              </a:rPr>
              <a:t> </a:t>
            </a:r>
            <a:r>
              <a:rPr lang="ru-RU" sz="2800" dirty="0" err="1">
                <a:solidFill>
                  <a:srgbClr val="7030A0"/>
                </a:solidFill>
                <a:latin typeface="2003_Oktom_TimesXP" pitchFamily="18" charset="0"/>
                <a:cs typeface="2003_Oktom_TimesXP" pitchFamily="18" charset="0"/>
              </a:rPr>
              <a:t>айтып</a:t>
            </a:r>
            <a:r>
              <a:rPr lang="ru-RU" sz="2800" dirty="0">
                <a:solidFill>
                  <a:srgbClr val="7030A0"/>
                </a:solidFill>
                <a:latin typeface="2003_Oktom_TimesXP" pitchFamily="18" charset="0"/>
                <a:cs typeface="2003_Oktom_TimesXP" pitchFamily="18" charset="0"/>
              </a:rPr>
              <a:t> </a:t>
            </a:r>
            <a:r>
              <a:rPr lang="ru-RU" sz="2800" dirty="0" err="1" smtClean="0">
                <a:solidFill>
                  <a:srgbClr val="7030A0"/>
                </a:solidFill>
                <a:latin typeface="2003_Oktom_TimesXP" pitchFamily="18" charset="0"/>
                <a:cs typeface="2003_Oktom_TimesXP" pitchFamily="18" charset="0"/>
              </a:rPr>
              <a:t>бергиле</a:t>
            </a:r>
            <a:r>
              <a:rPr lang="ru-RU" sz="2800" dirty="0" smtClean="0">
                <a:solidFill>
                  <a:srgbClr val="7030A0"/>
                </a:solidFill>
                <a:latin typeface="2003_Oktom_TimesXP" pitchFamily="18" charset="0"/>
                <a:cs typeface="2003_Oktom_TimesXP" pitchFamily="18" charset="0"/>
              </a:rPr>
              <a:t>?</a:t>
            </a:r>
            <a:endParaRPr lang="ru-RU" sz="2800" dirty="0">
              <a:solidFill>
                <a:srgbClr val="7030A0"/>
              </a:solidFill>
              <a:latin typeface="2003_Oktom_TimesXP" pitchFamily="18" charset="0"/>
              <a:cs typeface="2003_Oktom_TimesXP" pitchFamily="18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1043608" y="1844824"/>
            <a:ext cx="7416824" cy="3816424"/>
          </a:xfrm>
        </p:spPr>
        <p:txBody>
          <a:bodyPr>
            <a:normAutofit/>
          </a:bodyPr>
          <a:lstStyle/>
          <a:p>
            <a:r>
              <a:rPr lang="ky-KG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Китеп, телекөрсөтүүлөр, кат, мугалим, социалдык түйүндөр </a:t>
            </a:r>
          </a:p>
          <a:p>
            <a:r>
              <a:rPr lang="ky-KG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Китепти окуп озүбүздүн жан дүйнөбүздү байытабыз</a:t>
            </a:r>
          </a:p>
          <a:p>
            <a:r>
              <a:rPr lang="ky-KG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Телекөрсөтүүлөрдөн озүбүзгө жаны информацияларды алабыз</a:t>
            </a:r>
          </a:p>
          <a:p>
            <a:r>
              <a:rPr lang="ky-KG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Катта биз билбеген маалымат бар</a:t>
            </a:r>
          </a:p>
          <a:p>
            <a:r>
              <a:rPr lang="ky-KG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Мугалим билимибизди өнүктүрөт</a:t>
            </a:r>
          </a:p>
          <a:p>
            <a:r>
              <a:rPr lang="ky-KG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Социалдык түйүндөрдөн досторубуз алыс жакындагы туугандарыбыз менен баарлашабыз</a:t>
            </a:r>
            <a:endParaRPr lang="ru-RU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682663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395536" y="316592"/>
            <a:ext cx="8064896" cy="1312208"/>
          </a:xfrm>
        </p:spPr>
        <p:txBody>
          <a:bodyPr/>
          <a:lstStyle/>
          <a:p>
            <a:r>
              <a:rPr lang="ru-RU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Иформацияны</a:t>
            </a:r>
            <a:r>
              <a:rPr lang="ru-RU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сакташ</a:t>
            </a:r>
            <a:r>
              <a:rPr lang="ru-RU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b="1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үчүн</a:t>
            </a:r>
            <a:r>
              <a:rPr lang="ru-RU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адам</a:t>
            </a:r>
            <a:r>
              <a:rPr lang="ru-RU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ар </a:t>
            </a:r>
            <a:r>
              <a:rPr lang="ru-RU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кандай</a:t>
            </a:r>
            <a:r>
              <a:rPr lang="ru-RU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информация </a:t>
            </a:r>
            <a:r>
              <a:rPr lang="ru-RU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ташуучуларды</a:t>
            </a:r>
            <a:r>
              <a:rPr lang="ru-RU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ойлоп</a:t>
            </a:r>
            <a:r>
              <a:rPr lang="ru-RU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тапкан</a:t>
            </a:r>
            <a:r>
              <a:rPr lang="ru-RU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ru-RU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Кээ</a:t>
            </a:r>
            <a:r>
              <a:rPr lang="ru-RU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бирлери</a:t>
            </a:r>
            <a:r>
              <a:rPr lang="ru-RU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b="1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төмөндө</a:t>
            </a:r>
            <a:r>
              <a:rPr lang="ru-RU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b="1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сүрөттөлгөн</a:t>
            </a:r>
            <a:r>
              <a:rPr lang="ru-RU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ru-RU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Аларды</a:t>
            </a:r>
            <a:r>
              <a:rPr lang="ru-RU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b="1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атайбыз</a:t>
            </a:r>
            <a:r>
              <a:rPr lang="ru-RU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. </a:t>
            </a:r>
            <a:endParaRPr lang="ru-RU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3322" t="27801" r="28146" b="10776"/>
          <a:stretch/>
        </p:blipFill>
        <p:spPr bwMode="auto">
          <a:xfrm>
            <a:off x="1547664" y="1563588"/>
            <a:ext cx="5616624" cy="5033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417720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15616" y="620688"/>
            <a:ext cx="6512511" cy="1143000"/>
          </a:xfrm>
        </p:spPr>
        <p:txBody>
          <a:bodyPr/>
          <a:lstStyle/>
          <a:p>
            <a:pPr algn="ctr"/>
            <a:r>
              <a:rPr lang="ru-RU" sz="280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3. Информация </a:t>
            </a:r>
            <a:r>
              <a:rPr lang="ru-RU" sz="2800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булагы</a:t>
            </a:r>
            <a:r>
              <a:rPr lang="ru-RU" sz="280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800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эмнеси</a:t>
            </a:r>
            <a:r>
              <a:rPr lang="ru-RU" sz="280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800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менен</a:t>
            </a:r>
            <a:r>
              <a:rPr lang="ru-RU" sz="280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800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кабылдагычтан</a:t>
            </a:r>
            <a:r>
              <a:rPr lang="ru-RU" sz="280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800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айырмаланат</a:t>
            </a:r>
            <a:r>
              <a:rPr lang="ru-RU" sz="280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?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1475656" y="2492896"/>
            <a:ext cx="6400800" cy="3474720"/>
          </a:xfrm>
        </p:spPr>
        <p:txBody>
          <a:bodyPr>
            <a:normAutofit/>
          </a:bodyPr>
          <a:lstStyle/>
          <a:p>
            <a:r>
              <a:rPr lang="ky-KG" sz="28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Информация булагы - бул информацияларга бай кудук деп билсек</a:t>
            </a:r>
          </a:p>
          <a:p>
            <a:r>
              <a:rPr lang="ky-KG" sz="28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Информация кабылдагыч - бул озундо жок маалыматтарды кабыл алат</a:t>
            </a:r>
            <a:endParaRPr lang="ru-RU" sz="28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106087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43608" y="404664"/>
            <a:ext cx="6512511" cy="1143000"/>
          </a:xfrm>
        </p:spPr>
        <p:txBody>
          <a:bodyPr/>
          <a:lstStyle/>
          <a:p>
            <a:pPr algn="ctr"/>
            <a:r>
              <a:rPr lang="ru-RU" sz="240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4. </a:t>
            </a:r>
            <a:r>
              <a:rPr lang="ru-RU" sz="2400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Жаратылыш</a:t>
            </a:r>
            <a:r>
              <a:rPr lang="ru-RU" sz="240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400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адамдар</a:t>
            </a:r>
            <a:r>
              <a:rPr lang="ru-RU" sz="240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400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ү</a:t>
            </a:r>
            <a:r>
              <a:rPr lang="ru-RU" sz="2400" dirty="0" err="1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чүн</a:t>
            </a:r>
            <a:r>
              <a:rPr lang="ru-RU" sz="2400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40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информация </a:t>
            </a:r>
            <a:r>
              <a:rPr lang="ru-RU" sz="2400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булагы</a:t>
            </a:r>
            <a:r>
              <a:rPr lang="ru-RU" sz="240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400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болуп</a:t>
            </a:r>
            <a:r>
              <a:rPr lang="ru-RU" sz="240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400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эсептелеби</a:t>
            </a:r>
            <a:r>
              <a:rPr lang="ru-RU" sz="240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? </a:t>
            </a:r>
            <a:r>
              <a:rPr lang="ru-RU" sz="2400" dirty="0" err="1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Өз</a:t>
            </a:r>
            <a:r>
              <a:rPr lang="ru-RU" sz="2400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400" dirty="0" err="1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жашооңордон</a:t>
            </a:r>
            <a:r>
              <a:rPr lang="ru-RU" sz="2400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400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мисал</a:t>
            </a:r>
            <a:r>
              <a:rPr lang="ru-RU" sz="240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400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келтиргиле</a:t>
            </a:r>
            <a:r>
              <a:rPr lang="ru-RU" sz="240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.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467544" y="1844824"/>
            <a:ext cx="8496944" cy="4752528"/>
          </a:xfrm>
        </p:spPr>
        <p:txBody>
          <a:bodyPr>
            <a:normAutofit/>
          </a:bodyPr>
          <a:lstStyle/>
          <a:p>
            <a:r>
              <a:rPr lang="ru-RU" b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Жандуу</a:t>
            </a:r>
            <a:r>
              <a:rPr lang="ru-RU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b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жаратылышта</a:t>
            </a:r>
            <a:r>
              <a:rPr lang="ru-RU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информация </a:t>
            </a:r>
            <a:r>
              <a:rPr lang="ru-RU" b="1" dirty="0" err="1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берүү</a:t>
            </a:r>
            <a:r>
              <a:rPr lang="ru-RU" b="1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b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жана</a:t>
            </a:r>
            <a:r>
              <a:rPr lang="ru-RU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b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кабыл</a:t>
            </a:r>
            <a:r>
              <a:rPr lang="ru-RU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b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алуу</a:t>
            </a:r>
            <a:r>
              <a:rPr lang="ru-RU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b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дайыма</a:t>
            </a:r>
            <a:r>
              <a:rPr lang="ru-RU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b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болуп</a:t>
            </a:r>
            <a:r>
              <a:rPr lang="ru-RU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b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турат</a:t>
            </a:r>
            <a:r>
              <a:rPr lang="ru-RU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ru-RU" b="1" dirty="0" err="1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токой</a:t>
            </a:r>
            <a:r>
              <a:rPr lang="ru-RU" b="1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b="1" dirty="0" err="1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жана</a:t>
            </a:r>
            <a:r>
              <a:rPr lang="ru-RU" b="1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b="1" dirty="0" err="1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шалбаа</a:t>
            </a:r>
            <a:r>
              <a:rPr lang="ru-RU" b="1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b="1" dirty="0" err="1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гүлдөрү</a:t>
            </a:r>
            <a:r>
              <a:rPr lang="ru-RU" b="1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b="1" dirty="0" err="1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жыпар</a:t>
            </a:r>
            <a:r>
              <a:rPr lang="ru-RU" b="1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b="1" dirty="0" err="1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жыттарын</a:t>
            </a:r>
            <a:r>
              <a:rPr lang="ru-RU" b="1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b="1" dirty="0" err="1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чыгаруу</a:t>
            </a:r>
            <a:r>
              <a:rPr lang="ru-RU" b="1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b="1" dirty="0" err="1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менен</a:t>
            </a:r>
            <a:r>
              <a:rPr lang="ru-RU" b="1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b="1" dirty="0" err="1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курт-кумурскаларга</a:t>
            </a:r>
            <a:r>
              <a:rPr lang="ru-RU" b="1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b="1" dirty="0" err="1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гүл</a:t>
            </a:r>
            <a:r>
              <a:rPr lang="ru-RU" b="1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b="1" dirty="0" err="1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чөйчөкчөлөрүндө</a:t>
            </a:r>
            <a:r>
              <a:rPr lang="ru-RU" b="1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 нектар </a:t>
            </a:r>
            <a:r>
              <a:rPr lang="ru-RU" b="1" dirty="0" err="1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даяр</a:t>
            </a:r>
            <a:r>
              <a:rPr lang="ru-RU" b="1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b="1" dirty="0" err="1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болгонун</a:t>
            </a:r>
            <a:r>
              <a:rPr lang="ru-RU" b="1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ru-RU" b="1" dirty="0" err="1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ошол</a:t>
            </a:r>
            <a:r>
              <a:rPr lang="ru-RU" b="1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 эле </a:t>
            </a:r>
            <a:r>
              <a:rPr lang="ru-RU" b="1" dirty="0" err="1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учурда</a:t>
            </a:r>
            <a:r>
              <a:rPr lang="ru-RU" b="1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 башка </a:t>
            </a:r>
            <a:r>
              <a:rPr lang="ru-RU" b="1" dirty="0" err="1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гүлдөрдү</a:t>
            </a:r>
            <a:r>
              <a:rPr lang="ru-RU" b="1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b="1" dirty="0" err="1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чаңдаштыруу</a:t>
            </a:r>
            <a:r>
              <a:rPr lang="ru-RU" b="1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b="1" dirty="0" err="1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үчүн</a:t>
            </a:r>
            <a:r>
              <a:rPr lang="ru-RU" b="1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b="1" dirty="0" err="1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чаңчаларды</a:t>
            </a:r>
            <a:r>
              <a:rPr lang="ru-RU" b="1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 да </a:t>
            </a:r>
            <a:r>
              <a:rPr lang="ru-RU" b="1" dirty="0" err="1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кошо</a:t>
            </a:r>
            <a:r>
              <a:rPr lang="ru-RU" b="1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b="1" dirty="0" err="1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алышы</a:t>
            </a:r>
            <a:r>
              <a:rPr lang="ru-RU" b="1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b="1" dirty="0" err="1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тууралуу</a:t>
            </a:r>
            <a:r>
              <a:rPr lang="ru-RU" b="1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b="1" dirty="0" err="1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кабарлайт</a:t>
            </a:r>
            <a:r>
              <a:rPr lang="ru-RU" b="1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. </a:t>
            </a:r>
          </a:p>
          <a:p>
            <a:r>
              <a:rPr lang="ru-RU" b="1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Күндүн</a:t>
            </a:r>
            <a:r>
              <a:rPr lang="ru-RU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нуру</a:t>
            </a:r>
            <a:r>
              <a:rPr lang="ru-RU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ru-RU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шамал</a:t>
            </a:r>
            <a:r>
              <a:rPr lang="ru-RU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ru-RU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жаан</a:t>
            </a:r>
            <a:r>
              <a:rPr lang="ru-RU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дагы</a:t>
            </a:r>
            <a:r>
              <a:rPr lang="ru-RU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информация </a:t>
            </a:r>
            <a:r>
              <a:rPr lang="ru-RU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таратат</a:t>
            </a:r>
            <a:r>
              <a:rPr lang="ru-RU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, ал </a:t>
            </a:r>
            <a:r>
              <a:rPr lang="ru-RU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эми</a:t>
            </a:r>
            <a:r>
              <a:rPr lang="ru-RU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b="1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өсүмдүктөр</a:t>
            </a:r>
            <a:r>
              <a:rPr lang="ru-RU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жана</a:t>
            </a:r>
            <a:r>
              <a:rPr lang="ru-RU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жаныбарлар</a:t>
            </a:r>
            <a:r>
              <a:rPr lang="ru-RU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аларды</a:t>
            </a:r>
            <a:r>
              <a:rPr lang="ru-RU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кабыл</a:t>
            </a:r>
            <a:r>
              <a:rPr lang="ru-RU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алып</a:t>
            </a:r>
            <a:r>
              <a:rPr lang="ru-RU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ru-RU" b="1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өз</a:t>
            </a:r>
            <a:r>
              <a:rPr lang="ru-RU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жашоосунда</a:t>
            </a:r>
            <a:r>
              <a:rPr lang="ru-RU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башкаруучу</a:t>
            </a:r>
            <a:r>
              <a:rPr lang="ru-RU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сигнал катары </a:t>
            </a:r>
            <a:r>
              <a:rPr lang="ru-RU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колдонушат</a:t>
            </a:r>
            <a:r>
              <a:rPr lang="ru-RU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. Жарык </a:t>
            </a:r>
            <a:r>
              <a:rPr lang="ru-RU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жана</a:t>
            </a:r>
            <a:r>
              <a:rPr lang="ru-RU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жылуулук</a:t>
            </a:r>
            <a:r>
              <a:rPr lang="ru-RU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берген</a:t>
            </a:r>
            <a:r>
              <a:rPr lang="ru-RU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b="1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Күн</a:t>
            </a:r>
            <a:r>
              <a:rPr lang="ru-RU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нуру</a:t>
            </a:r>
            <a:r>
              <a:rPr lang="ru-RU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b="1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өсүмдүктөргө</a:t>
            </a:r>
            <a:r>
              <a:rPr lang="ru-RU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качан</a:t>
            </a:r>
            <a:r>
              <a:rPr lang="ru-RU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b="1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бүрдөөнү</a:t>
            </a:r>
            <a:r>
              <a:rPr lang="ru-RU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ru-RU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качан</a:t>
            </a:r>
            <a:r>
              <a:rPr lang="ru-RU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жалбырактарын</a:t>
            </a:r>
            <a:r>
              <a:rPr lang="ru-RU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b="1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күбүп</a:t>
            </a:r>
            <a:r>
              <a:rPr lang="ru-RU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ru-RU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кышка</a:t>
            </a:r>
            <a:r>
              <a:rPr lang="ru-RU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даярданууну</a:t>
            </a:r>
            <a:r>
              <a:rPr lang="ru-RU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b="1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көрсөтөт</a:t>
            </a:r>
            <a:r>
              <a:rPr lang="ru-RU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xmlns="" val="388450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27584" y="0"/>
            <a:ext cx="7128792" cy="1052736"/>
          </a:xfrm>
        </p:spPr>
        <p:txBody>
          <a:bodyPr/>
          <a:lstStyle/>
          <a:p>
            <a:pPr algn="ctr"/>
            <a:r>
              <a:rPr lang="ky-KG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Үйгө тапшырма</a:t>
            </a:r>
            <a:endParaRPr lang="ru-RU" dirty="0">
              <a:solidFill>
                <a:srgbClr val="00B05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0" y="764704"/>
            <a:ext cx="9144000" cy="6093296"/>
          </a:xfrm>
        </p:spPr>
        <p:txBody>
          <a:bodyPr>
            <a:normAutofit/>
          </a:bodyPr>
          <a:lstStyle/>
          <a:p>
            <a:endParaRPr lang="ru-RU" b="1" dirty="0" smtClean="0"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ru-RU" sz="3200" b="1" dirty="0" smtClean="0">
                <a:latin typeface="Times New Roman" pitchFamily="18" charset="0"/>
                <a:cs typeface="Times New Roman" pitchFamily="18" charset="0"/>
              </a:rPr>
              <a:t>§ 2. </a:t>
            </a:r>
            <a:r>
              <a:rPr lang="ru-RU" sz="3200" b="1" dirty="0" err="1" smtClean="0">
                <a:latin typeface="Times New Roman" pitchFamily="18" charset="0"/>
                <a:cs typeface="Times New Roman" pitchFamily="18" charset="0"/>
              </a:rPr>
              <a:t>Маалымат</a:t>
            </a:r>
            <a:r>
              <a:rPr lang="ru-RU" sz="32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3200" b="1" dirty="0" err="1" smtClean="0">
                <a:latin typeface="Times New Roman" pitchFamily="18" charset="0"/>
                <a:cs typeface="Times New Roman" pitchFamily="18" charset="0"/>
              </a:rPr>
              <a:t>жөнүндө түшүнүк</a:t>
            </a:r>
            <a:endParaRPr lang="ru-RU" sz="3200" b="1" dirty="0" smtClean="0"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ky-KG" sz="3200" i="1" dirty="0" smtClean="0">
                <a:latin typeface="Times New Roman" pitchFamily="18" charset="0"/>
                <a:cs typeface="Times New Roman" pitchFamily="18" charset="0"/>
              </a:rPr>
              <a:t>(окуп түшүнүп келебиз)</a:t>
            </a:r>
          </a:p>
          <a:p>
            <a:pPr algn="ctr"/>
            <a:endParaRPr lang="ky-KG" sz="3200" i="1" dirty="0" smtClean="0">
              <a:latin typeface="Times New Roman" pitchFamily="18" charset="0"/>
              <a:cs typeface="Times New Roman" pitchFamily="18" charset="0"/>
            </a:endParaRPr>
          </a:p>
          <a:p>
            <a:pPr algn="ctr">
              <a:buNone/>
            </a:pPr>
            <a:endParaRPr lang="ru-RU" sz="3200" i="1" dirty="0" smtClean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299290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251520" y="692696"/>
            <a:ext cx="8640960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b="1" dirty="0" err="1">
                <a:latin typeface="Times New Roman" pitchFamily="18" charset="0"/>
                <a:cs typeface="Times New Roman" pitchFamily="18" charset="0"/>
              </a:rPr>
              <a:t>Бул</a:t>
            </a:r>
            <a:r>
              <a:rPr lang="ru-RU" sz="32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3200" b="1" dirty="0" err="1">
                <a:latin typeface="Times New Roman" pitchFamily="18" charset="0"/>
                <a:cs typeface="Times New Roman" pitchFamily="18" charset="0"/>
              </a:rPr>
              <a:t>тизмеден</a:t>
            </a:r>
            <a:r>
              <a:rPr lang="ru-RU" sz="32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3200" b="1" dirty="0" err="1">
                <a:latin typeface="Times New Roman" pitchFamily="18" charset="0"/>
                <a:cs typeface="Times New Roman" pitchFamily="18" charset="0"/>
              </a:rPr>
              <a:t>информацияны</a:t>
            </a:r>
            <a:r>
              <a:rPr lang="ru-RU" sz="32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3200" b="1" dirty="0" err="1">
                <a:latin typeface="Times New Roman" pitchFamily="18" charset="0"/>
                <a:cs typeface="Times New Roman" pitchFamily="18" charset="0"/>
              </a:rPr>
              <a:t>сактоочу</a:t>
            </a:r>
            <a:r>
              <a:rPr lang="ru-RU" sz="32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3200" b="1" dirty="0" err="1">
                <a:latin typeface="Times New Roman" pitchFamily="18" charset="0"/>
                <a:cs typeface="Times New Roman" pitchFamily="18" charset="0"/>
              </a:rPr>
              <a:t>компьютердик</a:t>
            </a:r>
            <a:r>
              <a:rPr lang="ru-RU" sz="32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3200" b="1" dirty="0" err="1" smtClean="0">
                <a:latin typeface="Times New Roman" pitchFamily="18" charset="0"/>
                <a:cs typeface="Times New Roman" pitchFamily="18" charset="0"/>
              </a:rPr>
              <a:t>түзүлүштөрдү</a:t>
            </a:r>
            <a:r>
              <a:rPr lang="ru-RU" sz="32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3200" b="1" dirty="0" err="1">
                <a:latin typeface="Times New Roman" pitchFamily="18" charset="0"/>
                <a:cs typeface="Times New Roman" pitchFamily="18" charset="0"/>
              </a:rPr>
              <a:t>тапкыла</a:t>
            </a:r>
            <a:r>
              <a:rPr lang="ru-RU" sz="3200" b="1" dirty="0" smtClean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r>
              <a:rPr lang="ru-RU" sz="32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32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катуу</a:t>
            </a:r>
            <a:r>
              <a:rPr lang="ru-RU" sz="32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диск; </a:t>
            </a:r>
            <a:endParaRPr lang="ru-RU" sz="3200" b="1" dirty="0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ru-RU" sz="32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процессор</a:t>
            </a:r>
            <a:r>
              <a:rPr lang="ru-RU" sz="32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; </a:t>
            </a:r>
            <a:endParaRPr lang="ru-RU" sz="3200" b="1" dirty="0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ru-RU" sz="3200" b="1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оперативдик</a:t>
            </a:r>
            <a:r>
              <a:rPr lang="ru-RU" sz="32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32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эс</a:t>
            </a:r>
            <a:r>
              <a:rPr lang="ru-RU" sz="32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;</a:t>
            </a:r>
          </a:p>
          <a:p>
            <a:r>
              <a:rPr lang="ru-RU" sz="32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32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монитор</a:t>
            </a:r>
            <a:r>
              <a:rPr lang="ru-RU" sz="32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;</a:t>
            </a:r>
          </a:p>
          <a:p>
            <a:r>
              <a:rPr lang="ru-RU" sz="32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32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принтер; </a:t>
            </a:r>
            <a:endParaRPr lang="ru-RU" sz="3200" b="1" dirty="0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ru-RU" sz="32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сканер</a:t>
            </a:r>
            <a:r>
              <a:rPr lang="ru-RU" sz="32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; </a:t>
            </a:r>
            <a:endParaRPr lang="ru-RU" sz="3200" b="1" dirty="0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ru-RU" sz="3200" b="1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Флеш</a:t>
            </a:r>
            <a:r>
              <a:rPr lang="ru-RU" sz="32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-</a:t>
            </a:r>
            <a:r>
              <a:rPr lang="ru-RU" sz="32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эс;</a:t>
            </a:r>
          </a:p>
          <a:p>
            <a:r>
              <a:rPr lang="ru-RU" sz="32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32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компакт диск.</a:t>
            </a:r>
          </a:p>
        </p:txBody>
      </p:sp>
    </p:spTree>
    <p:extLst>
      <p:ext uri="{BB962C8B-B14F-4D97-AF65-F5344CB8AC3E}">
        <p14:creationId xmlns:p14="http://schemas.microsoft.com/office/powerpoint/2010/main" xmlns="" val="4090657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026" name="Picture 2" descr="C:\Documents and Settings\kjunusaliev\Рабочий стол\Backup_of_Backup_of_к у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0"/>
            <a:ext cx="9144001" cy="6858000"/>
          </a:xfrm>
          <a:prstGeom prst="rect">
            <a:avLst/>
          </a:prstGeom>
          <a:noFill/>
        </p:spPr>
      </p:pic>
      <p:sp>
        <p:nvSpPr>
          <p:cNvPr id="5" name="TextBox 3"/>
          <p:cNvSpPr txBox="1">
            <a:spLocks noChangeArrowheads="1"/>
          </p:cNvSpPr>
          <p:nvPr/>
        </p:nvSpPr>
        <p:spPr bwMode="auto">
          <a:xfrm>
            <a:off x="3428992" y="571480"/>
            <a:ext cx="2201863" cy="830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ru-RU" sz="4800" b="1" dirty="0">
                <a:solidFill>
                  <a:srgbClr val="FF0000"/>
                </a:solidFill>
                <a:latin typeface="Arial" charset="0"/>
                <a:cs typeface="Arial" charset="0"/>
              </a:rPr>
              <a:t>ТЕМА:</a:t>
            </a:r>
            <a:r>
              <a:rPr lang="ru-RU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6" name="Заголовок 1"/>
          <p:cNvSpPr txBox="1">
            <a:spLocks/>
          </p:cNvSpPr>
          <p:nvPr/>
        </p:nvSpPr>
        <p:spPr>
          <a:xfrm>
            <a:off x="539552" y="2060848"/>
            <a:ext cx="8064896" cy="17931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182880" lvl="0" algn="ctr">
              <a:spcBef>
                <a:spcPct val="0"/>
              </a:spcBef>
              <a:buClr>
                <a:schemeClr val="accent6">
                  <a:lumMod val="75000"/>
                </a:schemeClr>
              </a:buClr>
              <a:defRPr/>
            </a:pPr>
            <a:r>
              <a:rPr lang="ru-RU" sz="4800" dirty="0" err="1" smtClean="0">
                <a:solidFill>
                  <a:schemeClr val="tx2">
                    <a:lumMod val="75000"/>
                  </a:schemeClr>
                </a:solidFill>
                <a:latin typeface="Arial" pitchFamily="34" charset="0"/>
                <a:ea typeface="+mj-ea"/>
                <a:cs typeface="Arial" pitchFamily="34" charset="0"/>
              </a:rPr>
              <a:t>Сезүү органдары</a:t>
            </a:r>
            <a:r>
              <a:rPr lang="ru-RU" sz="4800" dirty="0" smtClean="0">
                <a:solidFill>
                  <a:schemeClr val="tx2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. </a:t>
            </a:r>
            <a:r>
              <a:rPr lang="ru-RU" sz="4800" dirty="0" err="1" smtClean="0">
                <a:solidFill>
                  <a:schemeClr val="tx2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Информацияны</a:t>
            </a:r>
            <a:r>
              <a:rPr lang="ru-RU" sz="4800" dirty="0" err="1" smtClean="0">
                <a:solidFill>
                  <a:schemeClr val="tx2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н</a:t>
            </a:r>
            <a:r>
              <a:rPr lang="ru-RU" sz="4800" dirty="0" smtClean="0">
                <a:solidFill>
                  <a:schemeClr val="tx2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ru-RU" sz="4800" dirty="0" err="1" smtClean="0">
                <a:solidFill>
                  <a:schemeClr val="tx2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түрлөрү</a:t>
            </a:r>
            <a:endParaRPr kumimoji="0" lang="ru-RU" sz="4800" b="0" i="0" u="none" strike="noStrike" kern="1200" cap="none" spc="0" normalizeH="0" baseline="0" noProof="0" dirty="0">
              <a:ln>
                <a:noFill/>
              </a:ln>
              <a:solidFill>
                <a:schemeClr val="tx2">
                  <a:lumMod val="75000"/>
                </a:schemeClr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026" name="Picture 2" descr="C:\Documents and Settings\kjunusaliev\Рабочий стол\Backup_of_Backup_of_к у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0"/>
            <a:ext cx="9144001" cy="6858000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1285852" y="428604"/>
            <a:ext cx="6714017" cy="9233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5400" b="1" dirty="0" err="1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Сабактын</a:t>
            </a:r>
            <a:r>
              <a:rPr lang="ru-RU" sz="5400" b="1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</a:t>
            </a:r>
            <a:r>
              <a:rPr lang="ru-RU" sz="5400" b="1" dirty="0" err="1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максаты</a:t>
            </a:r>
            <a:endParaRPr lang="ru-RU" sz="5400" b="1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rgbClr val="FF0000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Прямоугольник с двумя вырезанными противолежащими углами 5"/>
          <p:cNvSpPr/>
          <p:nvPr/>
        </p:nvSpPr>
        <p:spPr>
          <a:xfrm>
            <a:off x="428596" y="1357298"/>
            <a:ext cx="8286808" cy="4714908"/>
          </a:xfrm>
          <a:prstGeom prst="snip2Diag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Font typeface="Wingdings" pitchFamily="2" charset="2"/>
              <a:buChar char="Ø"/>
            </a:pPr>
            <a:endParaRPr lang="ru-RU" sz="2800" dirty="0" smtClean="0">
              <a:solidFill>
                <a:srgbClr val="7030A0"/>
              </a:solidFill>
              <a:latin typeface="Arial" pitchFamily="34" charset="0"/>
              <a:cs typeface="Arial" pitchFamily="34" charset="0"/>
            </a:endParaRPr>
          </a:p>
          <a:p>
            <a:pPr>
              <a:buFont typeface="Wingdings" pitchFamily="2" charset="2"/>
              <a:buChar char="Ø"/>
            </a:pPr>
            <a:endParaRPr lang="ru-RU" sz="2800" dirty="0" smtClean="0">
              <a:solidFill>
                <a:srgbClr val="7030A0"/>
              </a:solidFill>
              <a:latin typeface="Arial" pitchFamily="34" charset="0"/>
              <a:cs typeface="Arial" pitchFamily="34" charset="0"/>
            </a:endParaRPr>
          </a:p>
          <a:p>
            <a:pPr>
              <a:buFont typeface="Wingdings" pitchFamily="2" charset="2"/>
              <a:buChar char="Ø"/>
            </a:pPr>
            <a:r>
              <a:rPr lang="ru-RU" sz="2800" dirty="0" smtClean="0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ky-KG" sz="2800" dirty="0" smtClean="0">
                <a:latin typeface="Times New Roman" pitchFamily="18" charset="0"/>
                <a:cs typeface="Times New Roman" pitchFamily="18" charset="0"/>
              </a:rPr>
              <a:t>Маалымат алуучу булактар менен танышышат</a:t>
            </a:r>
            <a:endParaRPr lang="ru-RU" sz="2800" dirty="0" smtClean="0">
              <a:solidFill>
                <a:srgbClr val="7030A0"/>
              </a:solidFill>
              <a:latin typeface="Times New Roman" pitchFamily="18" charset="0"/>
              <a:cs typeface="Times New Roman" pitchFamily="18" charset="0"/>
            </a:endParaRPr>
          </a:p>
          <a:p>
            <a:pPr lvl="0"/>
            <a:endParaRPr lang="ru-RU" sz="2800" dirty="0">
              <a:solidFill>
                <a:srgbClr val="7030A0"/>
              </a:solidFill>
              <a:latin typeface="Times New Roman" pitchFamily="18" charset="0"/>
              <a:cs typeface="Times New Roman" pitchFamily="18" charset="0"/>
            </a:endParaRPr>
          </a:p>
          <a:p>
            <a:pPr lvl="0">
              <a:buFont typeface="Wingdings" pitchFamily="2" charset="2"/>
              <a:buChar char="Ø"/>
            </a:pPr>
            <a:r>
              <a:rPr lang="ru-RU" sz="2800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800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Информацияны</a:t>
            </a:r>
            <a:r>
              <a:rPr lang="ru-RU" sz="28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800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берүүнүн</a:t>
            </a:r>
            <a:r>
              <a:rPr lang="ru-RU" sz="28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800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жолдору</a:t>
            </a:r>
            <a:r>
              <a:rPr lang="ru-RU" sz="28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800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жана</a:t>
            </a:r>
            <a:r>
              <a:rPr lang="ru-RU" sz="28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800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формаларынын</a:t>
            </a:r>
            <a:r>
              <a:rPr lang="ru-RU" sz="28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800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жашоо</a:t>
            </a:r>
            <a:r>
              <a:rPr lang="ru-RU" sz="28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800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турмушта</a:t>
            </a:r>
            <a:r>
              <a:rPr lang="ru-RU" sz="28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800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колдонулушун</a:t>
            </a:r>
            <a:r>
              <a:rPr lang="ru-RU" sz="28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800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көрүшөт</a:t>
            </a:r>
            <a:endParaRPr lang="ru-RU" sz="2800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lvl="0"/>
            <a:endParaRPr lang="ru-RU" sz="2800" dirty="0" smtClean="0">
              <a:solidFill>
                <a:srgbClr val="7030A0"/>
              </a:solidFill>
              <a:latin typeface="Times New Roman" pitchFamily="18" charset="0"/>
              <a:cs typeface="Times New Roman" pitchFamily="18" charset="0"/>
            </a:endParaRPr>
          </a:p>
          <a:p>
            <a:pPr lvl="0">
              <a:buFont typeface="Wingdings" pitchFamily="2" charset="2"/>
              <a:buChar char="Ø"/>
            </a:pPr>
            <a:r>
              <a:rPr lang="ru-RU" sz="2800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ky-KG" sz="2800" dirty="0" smtClean="0">
                <a:latin typeface="Times New Roman" pitchFamily="18" charset="0"/>
                <a:cs typeface="Times New Roman" pitchFamily="18" charset="0"/>
              </a:rPr>
              <a:t>Маалыматтын түрлөрүн өздөштүрүшөт</a:t>
            </a:r>
            <a:endParaRPr lang="ru-RU" sz="2800" dirty="0" smtClean="0">
              <a:solidFill>
                <a:srgbClr val="7030A0"/>
              </a:solidFill>
              <a:latin typeface="Times New Roman" pitchFamily="18" charset="0"/>
              <a:cs typeface="Times New Roman" pitchFamily="18" charset="0"/>
            </a:endParaRPr>
          </a:p>
          <a:p>
            <a:pPr lvl="0"/>
            <a:endParaRPr lang="ru-RU" sz="2800" dirty="0" smtClean="0">
              <a:solidFill>
                <a:srgbClr val="7030A0"/>
              </a:solidFill>
              <a:latin typeface="Arial" pitchFamily="34" charset="0"/>
              <a:cs typeface="Arial" pitchFamily="34" charset="0"/>
            </a:endParaRPr>
          </a:p>
          <a:p>
            <a:pPr lvl="0"/>
            <a:endParaRPr lang="ru-RU" sz="2800" dirty="0">
              <a:solidFill>
                <a:srgbClr val="7030A0"/>
              </a:solidFill>
              <a:latin typeface="Arial" pitchFamily="34" charset="0"/>
              <a:cs typeface="Arial" pitchFamily="34" charset="0"/>
            </a:endParaRPr>
          </a:p>
          <a:p>
            <a:pPr algn="ctr"/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026" name="Picture 2" descr="C:\Documents and Settings\kjunusaliev\Рабочий стол\Backup_of_Backup_of_к у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0"/>
            <a:ext cx="9144001" cy="6858000"/>
          </a:xfrm>
          <a:prstGeom prst="rect">
            <a:avLst/>
          </a:prstGeom>
          <a:noFill/>
        </p:spPr>
      </p:pic>
      <p:sp>
        <p:nvSpPr>
          <p:cNvPr id="5" name="TextBox 3"/>
          <p:cNvSpPr txBox="1">
            <a:spLocks noChangeArrowheads="1"/>
          </p:cNvSpPr>
          <p:nvPr/>
        </p:nvSpPr>
        <p:spPr bwMode="auto">
          <a:xfrm>
            <a:off x="3428992" y="285728"/>
            <a:ext cx="2540952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ru-RU" sz="4800" b="1" dirty="0" smtClean="0">
                <a:solidFill>
                  <a:srgbClr val="FF0000"/>
                </a:solidFill>
                <a:latin typeface="Arial" charset="0"/>
                <a:cs typeface="Arial" charset="0"/>
              </a:rPr>
              <a:t>1-суроо</a:t>
            </a:r>
            <a:endParaRPr lang="ru-RU" dirty="0">
              <a:solidFill>
                <a:srgbClr val="FF0000"/>
              </a:solidFill>
            </a:endParaRPr>
          </a:p>
        </p:txBody>
      </p:sp>
      <p:pic>
        <p:nvPicPr>
          <p:cNvPr id="6" name="Рисунок 5" descr="APPLE2.WM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00034" y="1340768"/>
            <a:ext cx="1407801" cy="1595729"/>
          </a:xfrm>
          <a:prstGeom prst="rect">
            <a:avLst/>
          </a:prstGeom>
        </p:spPr>
      </p:pic>
      <p:pic>
        <p:nvPicPr>
          <p:cNvPr id="7" name="Рисунок 6" descr="BRDSLICE.WMF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071670" y="1268760"/>
            <a:ext cx="2357454" cy="1940870"/>
          </a:xfrm>
          <a:prstGeom prst="rect">
            <a:avLst/>
          </a:prstGeom>
        </p:spPr>
      </p:pic>
      <p:pic>
        <p:nvPicPr>
          <p:cNvPr id="8" name="Рисунок 7" descr="WATRMELN.WMF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643438" y="1340768"/>
            <a:ext cx="2143140" cy="1607355"/>
          </a:xfrm>
          <a:prstGeom prst="rect">
            <a:avLst/>
          </a:prstGeom>
        </p:spPr>
      </p:pic>
      <p:pic>
        <p:nvPicPr>
          <p:cNvPr id="9" name="Рисунок 8" descr="ICECR4.WMF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2966544">
            <a:off x="6961667" y="863334"/>
            <a:ext cx="1237161" cy="2534945"/>
          </a:xfrm>
          <a:prstGeom prst="rect">
            <a:avLst/>
          </a:prstGeom>
        </p:spPr>
      </p:pic>
      <p:sp>
        <p:nvSpPr>
          <p:cNvPr id="14" name="Скругленный прямоугольник 13"/>
          <p:cNvSpPr/>
          <p:nvPr/>
        </p:nvSpPr>
        <p:spPr>
          <a:xfrm>
            <a:off x="500034" y="3500438"/>
            <a:ext cx="8358246" cy="928694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dirty="0" smtClean="0"/>
          </a:p>
          <a:p>
            <a:pPr algn="ctr"/>
            <a:r>
              <a:rPr lang="ky-KG" sz="2400" dirty="0" smtClean="0">
                <a:latin typeface="Arial" pitchFamily="34" charset="0"/>
                <a:cs typeface="Arial" pitchFamily="34" charset="0"/>
              </a:rPr>
              <a:t>Жогорудагы сүрөттөгү информацияны биз кайсы туюмубуз менен кабыл алабыз? </a:t>
            </a:r>
            <a:endParaRPr lang="ru-RU" sz="2400" dirty="0" smtClean="0">
              <a:latin typeface="Arial" pitchFamily="34" charset="0"/>
              <a:cs typeface="Arial" pitchFamily="34" charset="0"/>
            </a:endParaRPr>
          </a:p>
          <a:p>
            <a:pPr algn="ctr"/>
            <a:endParaRPr lang="ru-RU" dirty="0"/>
          </a:p>
        </p:txBody>
      </p:sp>
      <p:sp>
        <p:nvSpPr>
          <p:cNvPr id="15" name="Блок-схема: узел 14"/>
          <p:cNvSpPr/>
          <p:nvPr/>
        </p:nvSpPr>
        <p:spPr>
          <a:xfrm>
            <a:off x="583164" y="4827887"/>
            <a:ext cx="470650" cy="388940"/>
          </a:xfrm>
          <a:prstGeom prst="flowChartConnector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 smtClean="0"/>
              <a:t>1</a:t>
            </a:r>
            <a:endParaRPr lang="ru-RU" sz="2400" b="1" dirty="0"/>
          </a:p>
        </p:txBody>
      </p:sp>
      <p:sp>
        <p:nvSpPr>
          <p:cNvPr id="16" name="Блок-схема: узел 15"/>
          <p:cNvSpPr/>
          <p:nvPr/>
        </p:nvSpPr>
        <p:spPr>
          <a:xfrm>
            <a:off x="571472" y="5615868"/>
            <a:ext cx="470650" cy="388940"/>
          </a:xfrm>
          <a:prstGeom prst="flowChartConnector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smtClean="0"/>
          </a:p>
          <a:p>
            <a:pPr algn="ctr"/>
            <a:r>
              <a:rPr lang="ru-RU" sz="2400" b="1" dirty="0" smtClean="0"/>
              <a:t>2</a:t>
            </a:r>
          </a:p>
          <a:p>
            <a:pPr algn="ctr"/>
            <a:endParaRPr lang="ru-RU" dirty="0"/>
          </a:p>
        </p:txBody>
      </p:sp>
      <p:sp>
        <p:nvSpPr>
          <p:cNvPr id="17" name="Блок-схема: узел 16"/>
          <p:cNvSpPr/>
          <p:nvPr/>
        </p:nvSpPr>
        <p:spPr>
          <a:xfrm>
            <a:off x="4672854" y="4857760"/>
            <a:ext cx="470650" cy="388940"/>
          </a:xfrm>
          <a:prstGeom prst="flowChartConnector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1" dirty="0" smtClean="0"/>
          </a:p>
          <a:p>
            <a:pPr algn="ctr"/>
            <a:r>
              <a:rPr lang="ru-RU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3</a:t>
            </a:r>
          </a:p>
          <a:p>
            <a:pPr algn="ctr"/>
            <a:endParaRPr lang="ru-RU" dirty="0"/>
          </a:p>
        </p:txBody>
      </p:sp>
      <p:sp>
        <p:nvSpPr>
          <p:cNvPr id="18" name="Блок-схема: узел 17"/>
          <p:cNvSpPr/>
          <p:nvPr/>
        </p:nvSpPr>
        <p:spPr>
          <a:xfrm>
            <a:off x="4672854" y="5599850"/>
            <a:ext cx="470650" cy="388940"/>
          </a:xfrm>
          <a:prstGeom prst="flowChartConnector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 smtClean="0"/>
              <a:t>4</a:t>
            </a:r>
            <a:endParaRPr lang="ru-RU" sz="2400" dirty="0"/>
          </a:p>
        </p:txBody>
      </p:sp>
      <p:sp>
        <p:nvSpPr>
          <p:cNvPr id="19" name="Блок-схема: знак завершения 18"/>
          <p:cNvSpPr/>
          <p:nvPr/>
        </p:nvSpPr>
        <p:spPr>
          <a:xfrm>
            <a:off x="1071538" y="4786322"/>
            <a:ext cx="3429024" cy="500066"/>
          </a:xfrm>
          <a:prstGeom prst="flowChartTerminator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800" b="1" dirty="0" err="1" smtClean="0">
                <a:ln w="18415" cmpd="sng">
                  <a:noFill/>
                  <a:prstDash val="solid"/>
                </a:ln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көрүү</a:t>
            </a:r>
            <a:endParaRPr lang="ru-RU" sz="2800" b="1" dirty="0">
              <a:ln w="18415" cmpd="sng">
                <a:noFill/>
                <a:prstDash val="solid"/>
              </a:ln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0" name="Блок-схема: знак завершения 19"/>
          <p:cNvSpPr/>
          <p:nvPr/>
        </p:nvSpPr>
        <p:spPr>
          <a:xfrm>
            <a:off x="1071538" y="5572140"/>
            <a:ext cx="3429024" cy="500066"/>
          </a:xfrm>
          <a:prstGeom prst="flowChartTerminator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y-KG" sz="2400" b="1" dirty="0">
                <a:ln w="18415" cmpd="sng">
                  <a:noFill/>
                  <a:prstDash val="solid"/>
                </a:ln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Даам сезүү</a:t>
            </a:r>
            <a:endParaRPr lang="ru-RU" sz="2400" b="1" dirty="0">
              <a:ln w="18415" cmpd="sng">
                <a:noFill/>
                <a:prstDash val="solid"/>
              </a:ln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1" name="Блок-схема: знак завершения 20"/>
          <p:cNvSpPr/>
          <p:nvPr/>
        </p:nvSpPr>
        <p:spPr>
          <a:xfrm>
            <a:off x="5157359" y="4786322"/>
            <a:ext cx="3429024" cy="500066"/>
          </a:xfrm>
          <a:prstGeom prst="flowChartTerminator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y-KG" sz="2800" b="1" dirty="0" smtClean="0">
                <a:ln w="18415" cmpd="sng">
                  <a:noFill/>
                  <a:prstDash val="solid"/>
                </a:ln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жыт</a:t>
            </a:r>
            <a:r>
              <a:rPr lang="ky-KG" sz="2800" b="1" dirty="0" smtClean="0">
                <a:ln w="18415" cmpd="sng">
                  <a:noFill/>
                  <a:prstDash val="solid"/>
                </a:ln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ky-KG" sz="2800" b="1" dirty="0" smtClean="0">
                <a:ln w="18415" cmpd="sng">
                  <a:noFill/>
                  <a:prstDash val="solid"/>
                </a:ln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сезүү</a:t>
            </a:r>
            <a:endParaRPr lang="ru-RU" b="1" dirty="0">
              <a:ln w="18415" cmpd="sng">
                <a:noFill/>
                <a:prstDash val="solid"/>
              </a:ln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2" name="Блок-схема: знак завершения 21"/>
          <p:cNvSpPr/>
          <p:nvPr/>
        </p:nvSpPr>
        <p:spPr>
          <a:xfrm>
            <a:off x="5157359" y="5572140"/>
            <a:ext cx="3429024" cy="500066"/>
          </a:xfrm>
          <a:prstGeom prst="flowChartTerminator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y-KG" sz="2800" b="1" dirty="0" smtClean="0">
                <a:ln w="18415" cmpd="sng">
                  <a:noFill/>
                  <a:prstDash val="solid"/>
                </a:ln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угуу</a:t>
            </a:r>
            <a:endParaRPr lang="ru-RU" b="1" dirty="0">
              <a:ln w="18415" cmpd="sng">
                <a:noFill/>
                <a:prstDash val="solid"/>
              </a:ln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5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9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  <p:bldP spid="15" grpId="2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19" grpId="2" animBg="1"/>
      <p:bldP spid="21" grpId="0" animBg="1"/>
      <p:bldP spid="21" grpId="1" animBg="1"/>
      <p:bldP spid="22" grpId="0" animBg="1"/>
      <p:bldP spid="22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026" name="Picture 2" descr="C:\Documents and Settings\kjunusaliev\Рабочий стол\Backup_of_Backup_of_к у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0"/>
            <a:ext cx="9144001" cy="6858000"/>
          </a:xfrm>
          <a:prstGeom prst="rect">
            <a:avLst/>
          </a:prstGeom>
          <a:noFill/>
        </p:spPr>
      </p:pic>
      <p:sp>
        <p:nvSpPr>
          <p:cNvPr id="6" name="TextBox 3"/>
          <p:cNvSpPr txBox="1">
            <a:spLocks noChangeArrowheads="1"/>
          </p:cNvSpPr>
          <p:nvPr/>
        </p:nvSpPr>
        <p:spPr bwMode="auto">
          <a:xfrm>
            <a:off x="3428992" y="285728"/>
            <a:ext cx="2540952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ru-RU" sz="4800" b="1" dirty="0" smtClean="0">
                <a:solidFill>
                  <a:srgbClr val="FF0000"/>
                </a:solidFill>
                <a:latin typeface="Arial" charset="0"/>
                <a:cs typeface="Arial" charset="0"/>
              </a:rPr>
              <a:t>2-суроо</a:t>
            </a:r>
            <a:endParaRPr lang="ru-RU" dirty="0">
              <a:solidFill>
                <a:srgbClr val="FF0000"/>
              </a:solidFill>
            </a:endParaRPr>
          </a:p>
        </p:txBody>
      </p:sp>
      <p:sp>
        <p:nvSpPr>
          <p:cNvPr id="7" name="Скругленный прямоугольник 6"/>
          <p:cNvSpPr/>
          <p:nvPr/>
        </p:nvSpPr>
        <p:spPr>
          <a:xfrm>
            <a:off x="3563888" y="1196752"/>
            <a:ext cx="5151516" cy="2643206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y-KG" sz="2400" dirty="0" smtClean="0">
                <a:latin typeface="Times New Roman" pitchFamily="18" charset="0"/>
                <a:cs typeface="Times New Roman" pitchFamily="18" charset="0"/>
              </a:rPr>
              <a:t>Биз </a:t>
            </a:r>
            <a:r>
              <a:rPr lang="ky-KG" sz="2400" dirty="0" smtClean="0">
                <a:latin typeface="Times New Roman" pitchFamily="18" charset="0"/>
                <a:cs typeface="Times New Roman" pitchFamily="18" charset="0"/>
              </a:rPr>
              <a:t>ар </a:t>
            </a:r>
            <a:r>
              <a:rPr lang="ky-KG" sz="2400" dirty="0" smtClean="0">
                <a:latin typeface="Times New Roman" pitchFamily="18" charset="0"/>
                <a:cs typeface="Times New Roman" pitchFamily="18" charset="0"/>
              </a:rPr>
              <a:t>дайым сыналгыны көрүп жатканда ушундай көрүнүшкө туш болобуз бул көрүнүштон биз эмнени билебиз?</a:t>
            </a:r>
            <a:endParaRPr lang="ru-RU" sz="24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71472" y="1495911"/>
            <a:ext cx="2693617" cy="2020213"/>
          </a:xfrm>
          <a:prstGeom prst="rect">
            <a:avLst/>
          </a:prstGeom>
        </p:spPr>
      </p:pic>
      <p:sp>
        <p:nvSpPr>
          <p:cNvPr id="5" name="Овал 4"/>
          <p:cNvSpPr/>
          <p:nvPr/>
        </p:nvSpPr>
        <p:spPr>
          <a:xfrm>
            <a:off x="1043608" y="3839958"/>
            <a:ext cx="7056784" cy="2397354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y-KG" sz="3600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Демек биз информацияны кабыл алабыз.</a:t>
            </a:r>
            <a:endParaRPr lang="ru-RU" sz="3600" dirty="0">
              <a:solidFill>
                <a:srgbClr val="7030A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899592" y="332656"/>
            <a:ext cx="7175351" cy="1800200"/>
          </a:xfrm>
        </p:spPr>
        <p:txBody>
          <a:bodyPr/>
          <a:lstStyle/>
          <a:p>
            <a:pPr algn="ctr"/>
            <a:r>
              <a:rPr lang="ru-RU" dirty="0" err="1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2003_Oktom_TimesXP" pitchFamily="18" charset="0"/>
                <a:cs typeface="2003_Oktom_TimesXP" pitchFamily="18" charset="0"/>
              </a:rPr>
              <a:t>Информацияны</a:t>
            </a:r>
            <a:r>
              <a:rPr lang="ru-RU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2003_Oktom_TimesXP" pitchFamily="18" charset="0"/>
                <a:cs typeface="2003_Oktom_TimesXP" pitchFamily="18" charset="0"/>
              </a:rPr>
              <a:t> </a:t>
            </a:r>
            <a:r>
              <a:rPr lang="ru-RU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2003_Oktom_TimesXP" pitchFamily="18" charset="0"/>
                <a:cs typeface="2003_Oktom_TimesXP" pitchFamily="18" charset="0"/>
              </a:rPr>
              <a:t>берүүнүн</a:t>
            </a:r>
            <a:r>
              <a:rPr lang="ru-RU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2003_Oktom_TimesXP" pitchFamily="18" charset="0"/>
                <a:cs typeface="2003_Oktom_TimesXP" pitchFamily="18" charset="0"/>
              </a:rPr>
              <a:t> </a:t>
            </a:r>
            <a:r>
              <a:rPr lang="ru-RU" dirty="0" err="1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2003_Oktom_TimesXP" pitchFamily="18" charset="0"/>
                <a:cs typeface="2003_Oktom_TimesXP" pitchFamily="18" charset="0"/>
              </a:rPr>
              <a:t>схемасы</a:t>
            </a:r>
            <a:endParaRPr lang="ru-RU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2003_Oktom_TimesXP" pitchFamily="18" charset="0"/>
              <a:cs typeface="2003_Oktom_TimesXP" pitchFamily="18" charset="0"/>
            </a:endParaRPr>
          </a:p>
        </p:txBody>
      </p:sp>
      <p:sp>
        <p:nvSpPr>
          <p:cNvPr id="4" name="Скругленный прямоугольник 3"/>
          <p:cNvSpPr/>
          <p:nvPr/>
        </p:nvSpPr>
        <p:spPr>
          <a:xfrm>
            <a:off x="179512" y="2276872"/>
            <a:ext cx="2592288" cy="1800200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y-KG" dirty="0" smtClean="0">
                <a:solidFill>
                  <a:srgbClr val="FF0000"/>
                </a:solidFill>
                <a:latin typeface="2003_Oktom_TimesXP" pitchFamily="18" charset="0"/>
                <a:cs typeface="2003_Oktom_TimesXP" pitchFamily="18" charset="0"/>
              </a:rPr>
              <a:t>Информация булагы</a:t>
            </a:r>
            <a:endParaRPr lang="ru-RU" dirty="0">
              <a:solidFill>
                <a:srgbClr val="FF0000"/>
              </a:solidFill>
              <a:latin typeface="2003_Oktom_TimesXP" pitchFamily="18" charset="0"/>
              <a:cs typeface="2003_Oktom_TimesXP" pitchFamily="18" charset="0"/>
            </a:endParaRPr>
          </a:p>
        </p:txBody>
      </p:sp>
      <p:sp>
        <p:nvSpPr>
          <p:cNvPr id="5" name="Скругленный прямоугольник 4"/>
          <p:cNvSpPr/>
          <p:nvPr/>
        </p:nvSpPr>
        <p:spPr>
          <a:xfrm>
            <a:off x="3275856" y="2276872"/>
            <a:ext cx="2304256" cy="180020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y-KG" dirty="0" smtClean="0">
                <a:solidFill>
                  <a:srgbClr val="002060"/>
                </a:solidFill>
                <a:latin typeface="2003_Oktom_TimesXP" pitchFamily="18" charset="0"/>
                <a:cs typeface="2003_Oktom_TimesXP" pitchFamily="18" charset="0"/>
              </a:rPr>
              <a:t>Информация каналы</a:t>
            </a:r>
            <a:endParaRPr lang="ru-RU" dirty="0">
              <a:solidFill>
                <a:srgbClr val="002060"/>
              </a:solidFill>
              <a:latin typeface="2003_Oktom_TimesXP" pitchFamily="18" charset="0"/>
              <a:cs typeface="2003_Oktom_TimesXP" pitchFamily="18" charset="0"/>
            </a:endParaRPr>
          </a:p>
        </p:txBody>
      </p:sp>
      <p:sp>
        <p:nvSpPr>
          <p:cNvPr id="6" name="Скругленный прямоугольник 5"/>
          <p:cNvSpPr/>
          <p:nvPr/>
        </p:nvSpPr>
        <p:spPr>
          <a:xfrm>
            <a:off x="6084168" y="2276872"/>
            <a:ext cx="2664296" cy="18002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y-KG" dirty="0" smtClean="0">
                <a:solidFill>
                  <a:srgbClr val="7030A0"/>
                </a:solidFill>
                <a:latin typeface="2003_Oktom_TimesXP" pitchFamily="18" charset="0"/>
                <a:cs typeface="2003_Oktom_TimesXP" pitchFamily="18" charset="0"/>
              </a:rPr>
              <a:t>Информацияны кабылдагыч</a:t>
            </a:r>
            <a:endParaRPr lang="ru-RU" dirty="0">
              <a:solidFill>
                <a:srgbClr val="7030A0"/>
              </a:solidFill>
              <a:latin typeface="2003_Oktom_TimesXP" pitchFamily="18" charset="0"/>
              <a:cs typeface="2003_Oktom_TimesXP" pitchFamily="18" charset="0"/>
            </a:endParaRPr>
          </a:p>
        </p:txBody>
      </p:sp>
      <p:sp>
        <p:nvSpPr>
          <p:cNvPr id="7" name="Стрелка вправо 6"/>
          <p:cNvSpPr/>
          <p:nvPr/>
        </p:nvSpPr>
        <p:spPr>
          <a:xfrm>
            <a:off x="2771800" y="3176972"/>
            <a:ext cx="504056" cy="180020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Стрелка вправо 13"/>
          <p:cNvSpPr/>
          <p:nvPr/>
        </p:nvSpPr>
        <p:spPr>
          <a:xfrm>
            <a:off x="5580112" y="3096937"/>
            <a:ext cx="504056" cy="180020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16632" y="4435355"/>
            <a:ext cx="2707196" cy="2161997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701171" y="4221088"/>
            <a:ext cx="1662917" cy="2204863"/>
          </a:xfrm>
          <a:prstGeom prst="rect">
            <a:avLst/>
          </a:prstGeom>
        </p:spPr>
      </p:pic>
      <p:pic>
        <p:nvPicPr>
          <p:cNvPr id="16" name="Рисунок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228184" y="4455368"/>
            <a:ext cx="2699792" cy="134989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43608" y="188640"/>
            <a:ext cx="6512511" cy="936104"/>
          </a:xfrm>
        </p:spPr>
        <p:txBody>
          <a:bodyPr/>
          <a:lstStyle/>
          <a:p>
            <a:pPr algn="ctr"/>
            <a:r>
              <a:rPr lang="ky-KG" dirty="0" smtClean="0">
                <a:solidFill>
                  <a:srgbClr val="00B0F0"/>
                </a:solidFill>
                <a:latin typeface="2003_Oktom_TimesXP" pitchFamily="18" charset="0"/>
                <a:cs typeface="2003_Oktom_TimesXP" pitchFamily="18" charset="0"/>
              </a:rPr>
              <a:t>Информация булагы</a:t>
            </a:r>
            <a:endParaRPr lang="ru-RU" dirty="0">
              <a:solidFill>
                <a:srgbClr val="00B0F0"/>
              </a:solidFill>
              <a:latin typeface="2003_Oktom_TimesXP" pitchFamily="18" charset="0"/>
              <a:cs typeface="2003_Oktom_TimesXP" pitchFamily="18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611560" y="1268760"/>
            <a:ext cx="6904856" cy="936104"/>
          </a:xfrm>
        </p:spPr>
        <p:txBody>
          <a:bodyPr>
            <a:normAutofit fontScale="92500"/>
          </a:bodyPr>
          <a:lstStyle/>
          <a:p>
            <a:r>
              <a:rPr lang="ky-KG" b="1" dirty="0" smtClean="0">
                <a:solidFill>
                  <a:srgbClr val="FF0000"/>
                </a:solidFill>
                <a:latin typeface="2003_Oktom_TimesXP" pitchFamily="18" charset="0"/>
                <a:cs typeface="2003_Oktom_TimesXP" pitchFamily="18" charset="0"/>
              </a:rPr>
              <a:t>Теле берүүлөр, мугалим, китеп, интернет, музей, энциклопедия, почта, ватсап, смс, инстаграм </a:t>
            </a:r>
            <a:endParaRPr lang="ru-RU" b="1" dirty="0">
              <a:solidFill>
                <a:srgbClr val="FF0000"/>
              </a:solidFill>
              <a:latin typeface="2003_Oktom_TimesXP" pitchFamily="18" charset="0"/>
              <a:cs typeface="2003_Oktom_TimesXP" pitchFamily="18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7504" y="2132856"/>
            <a:ext cx="2170584" cy="1447056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411760" y="2132856"/>
            <a:ext cx="2478237" cy="1394553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932040" y="2132856"/>
            <a:ext cx="2044576" cy="1535832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958376" y="2132856"/>
            <a:ext cx="2181810" cy="1348755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7504" y="3717032"/>
            <a:ext cx="2434121" cy="1368152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567186" y="3573016"/>
            <a:ext cx="2167384" cy="1548132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716016" y="3645024"/>
            <a:ext cx="2502749" cy="1409220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156796" y="3695574"/>
            <a:ext cx="1987203" cy="1317602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87242" y="5254022"/>
            <a:ext cx="2872590" cy="1454249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070262" y="5254022"/>
            <a:ext cx="1429730" cy="1429730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525169" y="5271533"/>
            <a:ext cx="1414983" cy="1412219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228184" y="5121148"/>
            <a:ext cx="2291465" cy="1576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070271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Воздушный поток">
  <a:themeElements>
    <a:clrScheme name="Воздушный поток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Воздушный поток">
      <a:majorFont>
        <a:latin typeface="Trebuchet MS"/>
        <a:ea typeface=""/>
        <a:cs typeface=""/>
        <a:font script="Jpan" typeface="HGｺﾞｼｯｸM"/>
        <a:font script="Hang" typeface="HY그래픽B"/>
        <a:font script="Hans" typeface="方正姚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HGｺﾞｼｯｸM"/>
        <a:font script="Hang" typeface="HY그래픽M"/>
        <a:font script="Hans" typeface="方正姚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Воздушный поток">
      <a:fillStyleLst>
        <a:solidFill>
          <a:schemeClr val="phClr"/>
        </a:solidFill>
        <a:gradFill rotWithShape="1">
          <a:gsLst>
            <a:gs pos="28000">
              <a:schemeClr val="phClr">
                <a:tint val="18000"/>
                <a:satMod val="120000"/>
                <a:lumMod val="88000"/>
              </a:schemeClr>
            </a:gs>
            <a:gs pos="100000">
              <a:schemeClr val="phClr">
                <a:tint val="40000"/>
                <a:satMod val="100000"/>
                <a:lumMod val="7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lumMod val="95000"/>
              </a:schemeClr>
            </a:gs>
            <a:gs pos="100000">
              <a:schemeClr val="phClr">
                <a:shade val="82000"/>
                <a:satMod val="125000"/>
                <a:lumMod val="74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75000"/>
              <a:satMod val="125000"/>
              <a:lumMod val="7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50800" dir="5400000" sx="98000" sy="98000" rotWithShape="0">
              <a:srgbClr val="000000">
                <a:alpha val="20000"/>
              </a:srgbClr>
            </a:outerShdw>
          </a:effectLst>
        </a:effectStyle>
        <a:effectStyle>
          <a:effectLst>
            <a:outerShdw blurRad="40005" dist="22984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alanced" dir="tr"/>
          </a:scene3d>
          <a:sp3d prstMaterial="matte">
            <a:bevelT w="19050" h="38100"/>
          </a:sp3d>
        </a:effectStyle>
        <a:effectStyle>
          <a:effectLst>
            <a:reflection blurRad="38100" stA="26000" endPos="23000" dist="25400" dir="5400000" sy="-100000" rotWithShape="0"/>
          </a:effectLst>
          <a:scene3d>
            <a:camera prst="orthographicFront">
              <a:rot lat="0" lon="0" rev="0"/>
            </a:camera>
            <a:lightRig rig="balanced" dir="tr"/>
          </a:scene3d>
          <a:sp3d contourW="14605" prstMaterial="plastic">
            <a:bevelT w="50800"/>
            <a:contourClr>
              <a:schemeClr val="phClr">
                <a:shade val="30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shade val="90000"/>
                <a:satMod val="160000"/>
                <a:lumMod val="100000"/>
              </a:schemeClr>
            </a:gs>
            <a:gs pos="60000">
              <a:schemeClr val="phClr">
                <a:tint val="95000"/>
                <a:shade val="100000"/>
                <a:satMod val="130000"/>
                <a:lumMod val="130000"/>
              </a:schemeClr>
            </a:gs>
            <a:gs pos="100000">
              <a:schemeClr val="phClr">
                <a:tint val="97000"/>
                <a:shade val="100000"/>
                <a:hueMod val="100000"/>
                <a:satMod val="140000"/>
                <a:lumMod val="80000"/>
              </a:schemeClr>
            </a:gs>
          </a:gsLst>
          <a:path path="circle">
            <a:fillToRect l="20000" t="10000" r="20000" b="60000"/>
          </a:path>
        </a:gradFill>
        <a:gradFill rotWithShape="1">
          <a:gsLst>
            <a:gs pos="0">
              <a:schemeClr val="phClr">
                <a:tint val="94000"/>
                <a:satMod val="160000"/>
                <a:lumMod val="160000"/>
              </a:schemeClr>
            </a:gs>
            <a:gs pos="42000">
              <a:schemeClr val="phClr">
                <a:tint val="94000"/>
                <a:shade val="94000"/>
                <a:satMod val="160000"/>
                <a:lumMod val="130000"/>
              </a:schemeClr>
            </a:gs>
            <a:gs pos="100000">
              <a:schemeClr val="phClr">
                <a:tint val="97000"/>
                <a:shade val="94000"/>
                <a:satMod val="180000"/>
                <a:lumMod val="84000"/>
              </a:schemeClr>
            </a:gs>
          </a:gsLst>
          <a:path path="circle">
            <a:fillToRect l="24000" t="44000" r="24000" b="12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Slipstream</Template>
  <TotalTime>1647</TotalTime>
  <Words>526</Words>
  <Application>Microsoft Office PowerPoint</Application>
  <PresentationFormat>Экран (4:3)</PresentationFormat>
  <Paragraphs>123</Paragraphs>
  <Slides>22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22</vt:i4>
      </vt:variant>
    </vt:vector>
  </HeadingPairs>
  <TitlesOfParts>
    <vt:vector size="23" baseType="lpstr">
      <vt:lpstr>Воздушный поток</vt:lpstr>
      <vt:lpstr>Слайд 1</vt:lpstr>
      <vt:lpstr>Слайд 2</vt:lpstr>
      <vt:lpstr>Слайд 3</vt:lpstr>
      <vt:lpstr>Слайд 4</vt:lpstr>
      <vt:lpstr>Слайд 5</vt:lpstr>
      <vt:lpstr>Слайд 6</vt:lpstr>
      <vt:lpstr>Слайд 7</vt:lpstr>
      <vt:lpstr>Информацияны берүүнүн схемасы</vt:lpstr>
      <vt:lpstr>Информация булагы</vt:lpstr>
      <vt:lpstr>Биологиялык информиациялык каналдар</vt:lpstr>
      <vt:lpstr>Информация кабылдагыч</vt:lpstr>
      <vt:lpstr>Слайд 12</vt:lpstr>
      <vt:lpstr>Слайд 13</vt:lpstr>
      <vt:lpstr>Слайд 14</vt:lpstr>
      <vt:lpstr>Слайд 15</vt:lpstr>
      <vt:lpstr>Слайд 16</vt:lpstr>
      <vt:lpstr>Слайд 17</vt:lpstr>
      <vt:lpstr>Теманы бышыктоо учун суроолор</vt:lpstr>
      <vt:lpstr>2. Информация булагына мисал келтирип, ал тууралуу айтып бергиле?</vt:lpstr>
      <vt:lpstr>3. Информация булагы эмнеси менен кабылдагычтан айырмаланат?</vt:lpstr>
      <vt:lpstr>4. Жаратылыш адамдар үчүн информация булагы болуп эсептелеби? Өз жашооңордон мисал келтиргиле.</vt:lpstr>
      <vt:lpstr>Үйгө тапшырма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Слайд 1</dc:title>
  <dc:creator>kjunusaliev</dc:creator>
  <cp:lastModifiedBy>1212</cp:lastModifiedBy>
  <cp:revision>69</cp:revision>
  <dcterms:created xsi:type="dcterms:W3CDTF">2011-07-20T10:28:55Z</dcterms:created>
  <dcterms:modified xsi:type="dcterms:W3CDTF">2019-09-11T00:36:19Z</dcterms:modified>
</cp:coreProperties>
</file>